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2" r:id="rId2"/>
    <p:sldId id="373" r:id="rId3"/>
    <p:sldId id="374" r:id="rId4"/>
    <p:sldId id="375" r:id="rId5"/>
    <p:sldId id="384" r:id="rId6"/>
    <p:sldId id="377" r:id="rId7"/>
    <p:sldId id="385" r:id="rId8"/>
    <p:sldId id="397" r:id="rId9"/>
    <p:sldId id="262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003C69"/>
    <a:srgbClr val="0098DB"/>
    <a:srgbClr val="9A7500"/>
    <a:srgbClr val="F0AB00"/>
    <a:srgbClr val="ECEBE8"/>
    <a:srgbClr val="D5D2CA"/>
    <a:srgbClr val="D1CFCB"/>
    <a:srgbClr val="D1CCC4"/>
    <a:srgbClr val="A2AD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60" autoAdjust="0"/>
    <p:restoredTop sz="86471" autoAdjust="0"/>
  </p:normalViewPr>
  <p:slideViewPr>
    <p:cSldViewPr>
      <p:cViewPr>
        <p:scale>
          <a:sx n="70" d="100"/>
          <a:sy n="70" d="100"/>
        </p:scale>
        <p:origin x="-1973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B3571-6F08-418D-9B64-D80F87C2D3A7}" type="datetimeFigureOut">
              <a:rPr lang="ru-RU" smtClean="0"/>
              <a:pPr/>
              <a:t>05.06.2019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7E6FF-990B-4039-97D8-91E6A2DE16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597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C695BA-CFA8-4CDC-BCE1-A1D1B6838A1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8293C-9399-44FA-91C2-9C12166E90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9231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роста собираемости земельных налогов сотрудникам ОМСУ  необходимо предпринять вполне конкретный комплекс мероприятий: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Получить данные по всем объектам недвижимости из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Росреестра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ФНС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Провести камеральную проверку полученных сведений с помощью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Провести дополнительные проверки по подозрительным ЗУ и ОКС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ортофотопланам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Произвести классификацию и ранжирование причин, препятствующих привлечению объектов недвижимости к налогообложению.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Выполнить настройку  автоматизированных процессов для устранения причин.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Организовать контроль исполнения процессов в информационной системе.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8293C-9399-44FA-91C2-9C12166E9049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эпоху цифровой экономики данные и цифровые платформы становятся ключевыми инструментами управления устойчивым развитием территории.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Единая база данных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(озеро данных), наполненная актуальным цифровым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контентом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ортофотопланы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данные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Росреестра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ФНС,  муниципального учета – это основа информационной модели территории. Информационная модель является отправной точкой для цифровой трансформации муниципалитета не только в сфере земельно-имущественных отношений, но и в других направлениях социально-экономического развития муниципалитета.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мере накопления в информационной модели данных о гражданах, их имуществе, истории взаимодействия с органами власти, формируется ценный цифровой массив, анализируя который можно сформировать профиль каждого домохозяйства, который, например, позволит предлагать гражданам широкий спектр адресных услуг и сервисов. 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мы убеждены, что для эффективного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налогооблагаемой базой по местным налогам муниципалитету необходимо провести инвентаризацию своих земель и загрузить всю информацию по ним в цифровую модель территории!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базе собранных в единой платформе управления цифровых моделей можно будет создавать «умные» сервисы, например: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сведений о жителях по запросам через СМЭВ (например для МФЦ)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административными правонарушениями в сфере благоустройства и доступности городской среды(данные ЕГРН помогут автоматически определять собственника участка на котором зафиксировано нарушение);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эффективного планирования развития территории;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повышения эффективности использования земель (оптимизация ВРИ неэффективно используемых земель);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предотвращения аварий и сокращения эксплуатационных затрат в ЖКХ;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автоматизация подготовки отчетности и запросов во внешние системы (уменьшение нагрузки на сотрудников);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автоматизация подготовки сведений для предоставления государственных и муниципальных услуг в МФЦ;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предоставление гражданам бесплатного доступа к личному кабинету для получения информации о себе и своих домохозяйствах (картотека муниципальных документов,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похозяйственный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учет, выписки из ЕГРН), а также для размещения в личном кабинете любых объявлений и запросов, с последующей публикацией в едином информационном пространстве муниципального образования/региона.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8293C-9399-44FA-91C2-9C12166E904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решения задачи увеличения собственных доходов бюджета и создания информационной модели территории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Ростелеком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предлагает облачный сервис на базе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геоаналитической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платформы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РусГИС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системы Парус «Муниципальное управление». Сервис позволяет: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похозяйственный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учет, учет сведений о гражданах, учет земельных участков и объектов капитального строительства с возможностью отображения на карте;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учет реквизитов и электронных копий документов с привязкой к любым объектам;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автоматизировать формирование запросов и получение сведений по объектам недвижимости из сервиса ЕГРН;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загружать данные из выгрузок сервиса ФНС «Анализ имущественных налогов муниципального образования» (АИН МО);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загружать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ортофотопланы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территории в ГИС;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осуществлять проверку соответствия сведений в базах муниципального учета, ЕГРН и ФНС;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автоматизировать процесс выявления проблемных (в плане налогообложения) объектов: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самозахваты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нецелевое использование, объекты не поставленные на кадастровый учет, с незарегистрированными правами и т.п.;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автоматизировать процесс формирования перечней «проблемных» объектов по типам причин и автоматически назначить им процедуры привлечения к налогообложению как последовательность формализованных этапов работ;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осуществлять мониторинг процессов привлечения объектов к налогообложению (контроль отклонений от регламента и динамики);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создавать отчеты в различных разрезах по объектам недвижимости, недоимке,  эффективности выполненных мероприятий, в том числе с отображением результатов аналитики на карте;</a:t>
            </a:r>
          </a:p>
          <a:p>
            <a:pPr marL="171450" lvl="0" indent="-171450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формировать цифровую модель территории.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8293C-9399-44FA-91C2-9C12166E904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Пользовательский</a:t>
            </a:r>
            <a:r>
              <a:rPr lang="ru-RU" baseline="0" dirty="0" smtClean="0"/>
              <a:t> интерфейс системы выглядит следующим образом, присутствуют как элементы для работы с табличными реестрами и отчетами, так и инструменты визуализации и создания объектов на картах, выявления </a:t>
            </a:r>
            <a:r>
              <a:rPr lang="ru-RU" baseline="0" dirty="0" err="1" smtClean="0"/>
              <a:t>самозахватов</a:t>
            </a:r>
            <a:r>
              <a:rPr lang="ru-RU" baseline="0" dirty="0" smtClean="0"/>
              <a:t>, неиспользуемых земель и  земель используемых не по назначению.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17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</a:t>
            </a:r>
            <a:r>
              <a:rPr lang="ru-RU" dirty="0" err="1" smtClean="0"/>
              <a:t>геоинформационной</a:t>
            </a:r>
            <a:r>
              <a:rPr lang="ru-RU" dirty="0" smtClean="0"/>
              <a:t> системе формируются специализированные слои, в которых содержатся данные ЕГРН, ФНС, </a:t>
            </a:r>
            <a:r>
              <a:rPr lang="ru-RU" dirty="0" err="1" smtClean="0"/>
              <a:t>ортофотосъемки</a:t>
            </a:r>
            <a:r>
              <a:rPr lang="ru-RU" dirty="0" smtClean="0"/>
              <a:t>,</a:t>
            </a:r>
            <a:r>
              <a:rPr lang="ru-RU" baseline="0" dirty="0" smtClean="0"/>
              <a:t> муниципального учета. Наложение этих слоев позволяет эффективно выявлять объекты недвижимости, не поставленные на кадастровый учет.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8293C-9399-44FA-91C2-9C12166E904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Презентационная панель дает удобное наглядное представление информации о резервах</a:t>
            </a:r>
            <a:r>
              <a:rPr lang="ru-RU" baseline="0" dirty="0" smtClean="0"/>
              <a:t> собственных доходов муниципального образования.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1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5D3A43-94EE-436D-8011-CF7E23D29C4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86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68293C-9399-44FA-91C2-9C12166E904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501008"/>
            <a:ext cx="4896544" cy="1584176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861959" y="5157192"/>
            <a:ext cx="2742489" cy="914400"/>
          </a:xfrm>
        </p:spPr>
        <p:txBody>
          <a:bodyPr/>
          <a:lstStyle>
            <a:lvl1pPr algn="r">
              <a:buNone/>
              <a:defRPr sz="1600"/>
            </a:lvl1pPr>
          </a:lstStyle>
          <a:p>
            <a:pPr lvl="0"/>
            <a:r>
              <a:rPr lang="ru-RU" dirty="0" smtClean="0"/>
              <a:t>Имя Фамилия</a:t>
            </a:r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3998278" y="2852936"/>
            <a:ext cx="4606170" cy="49006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«ПАРУС-Бюджет 10»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8229600" cy="50734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19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1DB73-8768-47D3-B4A4-D55885B820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2174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2174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19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FD85-5507-4EC1-BC93-4D544BCA44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53615"/>
            <a:ext cx="7772403" cy="1443778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78035"/>
            <a:ext cx="6400801" cy="1721307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0172-C01F-43D7-A5FB-38931FF70B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733A-91E4-42CF-AC0D-57DBAFBFE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83C9-7A91-40C4-94F3-C229DC0760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41B92-FC34-46DA-BC1B-D59C873FB6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E11D-6BDD-4EEF-8AEF-FEE19E9BB8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7587D-226E-4D37-8B9C-6BAED96E0B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20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00CD6-8767-4A54-9DE1-B39A6B60CB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9319"/>
            <a:ext cx="2895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9319"/>
            <a:ext cx="2133600" cy="41215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F65EA-9224-4BF2-89F3-5F0FB3B0C4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99176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4744"/>
            <a:ext cx="8229600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09319"/>
            <a:ext cx="2133600" cy="412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C69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09319"/>
            <a:ext cx="2895600" cy="412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C69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09319"/>
            <a:ext cx="2133600" cy="4121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C69"/>
                </a:solidFill>
              </a:defRPr>
            </a:lvl1pPr>
          </a:lstStyle>
          <a:p>
            <a:pPr>
              <a:defRPr/>
            </a:pPr>
            <a:fld id="{40E04466-2F65-41F6-A860-38B0F0280A8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lang="ru-RU" sz="1800" b="1" kern="1200" dirty="0" smtClean="0">
          <a:solidFill>
            <a:srgbClr val="003C69"/>
          </a:solidFill>
          <a:latin typeface="Tahoma" pitchFamily="34" charset="0"/>
          <a:ea typeface="+mn-ea"/>
          <a:cs typeface="Tahom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C69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tiff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75856" y="3071810"/>
            <a:ext cx="5400600" cy="1285884"/>
          </a:xfrm>
        </p:spPr>
        <p:txBody>
          <a:bodyPr/>
          <a:lstStyle/>
          <a:p>
            <a:r>
              <a:rPr lang="ru-RU" sz="1800" b="1" dirty="0" smtClean="0">
                <a:latin typeface="Cambria" pitchFamily="18" charset="0"/>
              </a:rPr>
              <a:t>ТЕХНОЛОГИИ РАСШИРЕНИЯ НАЛОГООБЛАГАЕМОЙ БАЗЫ, КОТОРЫЕ ПРИНЕСЛИ РЕЗУЛЬТАТ</a:t>
            </a:r>
            <a:endParaRPr lang="ru-RU" sz="1800" b="1" dirty="0" smtClean="0"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572000" y="5072074"/>
            <a:ext cx="4110641" cy="1152128"/>
          </a:xfrm>
        </p:spPr>
        <p:txBody>
          <a:bodyPr/>
          <a:lstStyle/>
          <a:p>
            <a:endParaRPr lang="ru-RU" b="1" dirty="0" smtClean="0">
              <a:latin typeface="Cambria" pitchFamily="18" charset="0"/>
            </a:endParaRPr>
          </a:p>
          <a:p>
            <a:r>
              <a:rPr lang="ru-RU" b="1" dirty="0" smtClean="0">
                <a:latin typeface="Cambria" pitchFamily="18" charset="0"/>
              </a:rPr>
              <a:t>Решение «Корпорации Парус»</a:t>
            </a:r>
          </a:p>
          <a:p>
            <a:endParaRPr lang="ru-RU" b="1" dirty="0" smtClean="0">
              <a:latin typeface="Cambria" pitchFamily="18" charset="0"/>
            </a:endParaRPr>
          </a:p>
          <a:p>
            <a:r>
              <a:rPr lang="ru-RU" b="1" dirty="0" smtClean="0">
                <a:latin typeface="Cambria" pitchFamily="18" charset="0"/>
              </a:rPr>
              <a:t>2019</a:t>
            </a:r>
          </a:p>
          <a:p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1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Сельскохозяйственные задачи  решаемые с применением беспилотных комплексов"/>
          <p:cNvSpPr txBox="1"/>
          <p:nvPr/>
        </p:nvSpPr>
        <p:spPr>
          <a:xfrm>
            <a:off x="1619672" y="188640"/>
            <a:ext cx="6318818" cy="468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892" tIns="48892" rIns="48892" bIns="48892">
            <a:spAutoFit/>
          </a:bodyPr>
          <a:lstStyle>
            <a:lvl1pPr defTabSz="1209038">
              <a:defRPr sz="3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r"/>
            <a:r>
              <a:rPr lang="ru-RU" sz="2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повысить доходы?</a:t>
            </a:r>
            <a:endParaRPr sz="24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13">
            <a:extLst>
              <a:ext uri="{FF2B5EF4-FFF2-40B4-BE49-F238E27FC236}">
                <a16:creationId xmlns:a16="http://schemas.microsoft.com/office/drawing/2014/main" xmlns="" id="{569ED41B-412E-4A85-BB07-2AD2DE44F2C9}"/>
              </a:ext>
            </a:extLst>
          </p:cNvPr>
          <p:cNvGrpSpPr/>
          <p:nvPr/>
        </p:nvGrpSpPr>
        <p:grpSpPr>
          <a:xfrm>
            <a:off x="683568" y="1071547"/>
            <a:ext cx="7924590" cy="4268874"/>
            <a:chOff x="2360143" y="3745410"/>
            <a:chExt cx="8918973" cy="3196399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5C4C4575-70AC-414C-97A7-EAC7B358A2D4}"/>
                </a:ext>
              </a:extLst>
            </p:cNvPr>
            <p:cNvSpPr/>
            <p:nvPr/>
          </p:nvSpPr>
          <p:spPr>
            <a:xfrm>
              <a:off x="9237060" y="3759317"/>
              <a:ext cx="2042056" cy="3182491"/>
            </a:xfrm>
            <a:prstGeom prst="rect">
              <a:avLst/>
            </a:prstGeom>
            <a:solidFill>
              <a:srgbClr val="D14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/>
            </a:p>
          </p:txBody>
        </p:sp>
        <p:grpSp>
          <p:nvGrpSpPr>
            <p:cNvPr id="3" name="Группа 15">
              <a:extLst>
                <a:ext uri="{FF2B5EF4-FFF2-40B4-BE49-F238E27FC236}">
                  <a16:creationId xmlns:a16="http://schemas.microsoft.com/office/drawing/2014/main" xmlns="" id="{36DC2361-0A7E-41E1-BBBE-4F8B5E675FA4}"/>
                </a:ext>
              </a:extLst>
            </p:cNvPr>
            <p:cNvGrpSpPr/>
            <p:nvPr/>
          </p:nvGrpSpPr>
          <p:grpSpPr>
            <a:xfrm>
              <a:off x="6972131" y="3745410"/>
              <a:ext cx="2204095" cy="3182490"/>
              <a:chOff x="183509" y="1611715"/>
              <a:chExt cx="2134737" cy="2643929"/>
            </a:xfrm>
          </p:grpSpPr>
          <p:sp>
            <p:nvSpPr>
              <p:cNvPr id="35" name="Прямоугольник 34">
                <a:extLst>
                  <a:ext uri="{FF2B5EF4-FFF2-40B4-BE49-F238E27FC236}">
                    <a16:creationId xmlns:a16="http://schemas.microsoft.com/office/drawing/2014/main" xmlns="" id="{4E392AB3-63CF-4337-8120-232C846D3A66}"/>
                  </a:ext>
                </a:extLst>
              </p:cNvPr>
              <p:cNvSpPr/>
              <p:nvPr/>
            </p:nvSpPr>
            <p:spPr>
              <a:xfrm>
                <a:off x="183509" y="1611715"/>
                <a:ext cx="1922085" cy="2643929"/>
              </a:xfrm>
              <a:prstGeom prst="rect">
                <a:avLst/>
              </a:prstGeom>
              <a:solidFill>
                <a:srgbClr val="E65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36" name="Треугольник 40">
                <a:extLst>
                  <a:ext uri="{FF2B5EF4-FFF2-40B4-BE49-F238E27FC236}">
                    <a16:creationId xmlns:a16="http://schemas.microsoft.com/office/drawing/2014/main" xmlns="" id="{09364EBA-D9F2-4FD3-B895-74DA9D9EF731}"/>
                  </a:ext>
                </a:extLst>
              </p:cNvPr>
              <p:cNvSpPr/>
              <p:nvPr/>
            </p:nvSpPr>
            <p:spPr>
              <a:xfrm rot="5400000">
                <a:off x="2002061" y="1846701"/>
                <a:ext cx="417387" cy="214983"/>
              </a:xfrm>
              <a:prstGeom prst="triangle">
                <a:avLst/>
              </a:prstGeom>
              <a:solidFill>
                <a:srgbClr val="E65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</p:grpSp>
        <p:grpSp>
          <p:nvGrpSpPr>
            <p:cNvPr id="4" name="Группа 16">
              <a:extLst>
                <a:ext uri="{FF2B5EF4-FFF2-40B4-BE49-F238E27FC236}">
                  <a16:creationId xmlns:a16="http://schemas.microsoft.com/office/drawing/2014/main" xmlns="" id="{BB0FA4E7-D718-46BC-9FA6-5DA7C005E406}"/>
                </a:ext>
              </a:extLst>
            </p:cNvPr>
            <p:cNvGrpSpPr/>
            <p:nvPr/>
          </p:nvGrpSpPr>
          <p:grpSpPr>
            <a:xfrm>
              <a:off x="4634187" y="3759319"/>
              <a:ext cx="2285188" cy="3182490"/>
              <a:chOff x="183509" y="1623271"/>
              <a:chExt cx="2134737" cy="2643929"/>
            </a:xfrm>
          </p:grpSpPr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xmlns="" id="{7CDFCE30-5388-4A57-A32A-B5FD1E0175E3}"/>
                  </a:ext>
                </a:extLst>
              </p:cNvPr>
              <p:cNvSpPr/>
              <p:nvPr/>
            </p:nvSpPr>
            <p:spPr>
              <a:xfrm>
                <a:off x="183509" y="1623271"/>
                <a:ext cx="1922085" cy="2643929"/>
              </a:xfrm>
              <a:prstGeom prst="rect">
                <a:avLst/>
              </a:prstGeom>
              <a:solidFill>
                <a:srgbClr val="7E94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00" b="1" dirty="0"/>
              </a:p>
            </p:txBody>
          </p:sp>
          <p:sp>
            <p:nvSpPr>
              <p:cNvPr id="34" name="Треугольник 37">
                <a:extLst>
                  <a:ext uri="{FF2B5EF4-FFF2-40B4-BE49-F238E27FC236}">
                    <a16:creationId xmlns:a16="http://schemas.microsoft.com/office/drawing/2014/main" xmlns="" id="{F4769D33-0B09-4736-BE75-1D53A0456D48}"/>
                  </a:ext>
                </a:extLst>
              </p:cNvPr>
              <p:cNvSpPr/>
              <p:nvPr/>
            </p:nvSpPr>
            <p:spPr>
              <a:xfrm rot="5400000">
                <a:off x="2002061" y="1846701"/>
                <a:ext cx="417387" cy="214983"/>
              </a:xfrm>
              <a:prstGeom prst="triangle">
                <a:avLst/>
              </a:prstGeom>
              <a:solidFill>
                <a:srgbClr val="7E94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</p:grpSp>
        <p:grpSp>
          <p:nvGrpSpPr>
            <p:cNvPr id="5" name="Группа 17">
              <a:extLst>
                <a:ext uri="{FF2B5EF4-FFF2-40B4-BE49-F238E27FC236}">
                  <a16:creationId xmlns:a16="http://schemas.microsoft.com/office/drawing/2014/main" xmlns="" id="{0C464A9B-33F1-4529-890B-1A0977A23B46}"/>
                </a:ext>
              </a:extLst>
            </p:cNvPr>
            <p:cNvGrpSpPr/>
            <p:nvPr/>
          </p:nvGrpSpPr>
          <p:grpSpPr>
            <a:xfrm>
              <a:off x="2383028" y="3759319"/>
              <a:ext cx="2181196" cy="3182489"/>
              <a:chOff x="183509" y="1623271"/>
              <a:chExt cx="2134737" cy="2643929"/>
            </a:xfrm>
          </p:grpSpPr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xmlns="" id="{80168FC1-F0B8-4458-84C3-7178A5B929C6}"/>
                  </a:ext>
                </a:extLst>
              </p:cNvPr>
              <p:cNvSpPr/>
              <p:nvPr/>
            </p:nvSpPr>
            <p:spPr>
              <a:xfrm>
                <a:off x="183509" y="1623271"/>
                <a:ext cx="1922085" cy="2643929"/>
              </a:xfrm>
              <a:prstGeom prst="rect">
                <a:avLst/>
              </a:prstGeom>
              <a:solidFill>
                <a:srgbClr val="989A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32" name="Треугольник 31">
                <a:extLst>
                  <a:ext uri="{FF2B5EF4-FFF2-40B4-BE49-F238E27FC236}">
                    <a16:creationId xmlns:a16="http://schemas.microsoft.com/office/drawing/2014/main" xmlns="" id="{E09993ED-61D0-4377-8E34-A2DBA6F3597F}"/>
                  </a:ext>
                </a:extLst>
              </p:cNvPr>
              <p:cNvSpPr/>
              <p:nvPr/>
            </p:nvSpPr>
            <p:spPr>
              <a:xfrm rot="5400000">
                <a:off x="2002061" y="1846701"/>
                <a:ext cx="417387" cy="214983"/>
              </a:xfrm>
              <a:prstGeom prst="triangle">
                <a:avLst/>
              </a:prstGeom>
              <a:solidFill>
                <a:srgbClr val="989A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7E6D5561-4FE6-4648-9E81-24EA0B53F55F}"/>
                </a:ext>
              </a:extLst>
            </p:cNvPr>
            <p:cNvSpPr/>
            <p:nvPr/>
          </p:nvSpPr>
          <p:spPr>
            <a:xfrm>
              <a:off x="9228963" y="4517956"/>
              <a:ext cx="2026090" cy="1313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2378" indent="-282378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bg1"/>
                  </a:solidFill>
                  <a:latin typeface="+mn-lt"/>
                  <a:cs typeface="Segoe UI Light"/>
                </a:rPr>
                <a:t>Организовать контроль </a:t>
              </a:r>
              <a:r>
                <a:rPr lang="ru-RU" sz="1200" dirty="0">
                  <a:solidFill>
                    <a:schemeClr val="bg1"/>
                  </a:solidFill>
                  <a:latin typeface="+mn-lt"/>
                  <a:cs typeface="Segoe UI Light"/>
                </a:rPr>
                <a:t>выполнение плана работ на регулярной основе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C7864A0-DF97-4659-B24B-81C7BBEC1505}"/>
                </a:ext>
              </a:extLst>
            </p:cNvPr>
            <p:cNvSpPr txBox="1"/>
            <p:nvPr/>
          </p:nvSpPr>
          <p:spPr>
            <a:xfrm>
              <a:off x="4966423" y="3925294"/>
              <a:ext cx="1851119" cy="23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+mn-lt"/>
                  <a:cs typeface="Segoe UI Light"/>
                </a:rPr>
                <a:t>Анализ</a:t>
              </a:r>
              <a:r>
                <a:rPr lang="ru-RU" sz="14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ru-RU" sz="1400" b="1" dirty="0">
                  <a:solidFill>
                    <a:schemeClr val="bg1"/>
                  </a:solidFill>
                  <a:latin typeface="+mn-lt"/>
                  <a:cs typeface="Segoe UI Light"/>
                </a:rPr>
                <a:t>данных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FD1836F-8F5F-4ED1-B0A0-478AF953DFC7}"/>
                </a:ext>
              </a:extLst>
            </p:cNvPr>
            <p:cNvSpPr txBox="1"/>
            <p:nvPr/>
          </p:nvSpPr>
          <p:spPr>
            <a:xfrm>
              <a:off x="7280910" y="3942880"/>
              <a:ext cx="1724809" cy="23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+mn-lt"/>
                  <a:cs typeface="Segoe UI Light"/>
                </a:rPr>
                <a:t>Планирование</a:t>
              </a:r>
              <a:r>
                <a:rPr lang="ru-RU" sz="1400" b="1" dirty="0">
                  <a:solidFill>
                    <a:schemeClr val="bg1"/>
                  </a:solidFill>
                  <a:latin typeface="+mn-lt"/>
                </a:rPr>
                <a:t>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426D673-1A64-41DA-9090-63EF73141D18}"/>
                </a:ext>
              </a:extLst>
            </p:cNvPr>
            <p:cNvSpPr txBox="1"/>
            <p:nvPr/>
          </p:nvSpPr>
          <p:spPr>
            <a:xfrm>
              <a:off x="9593337" y="3942880"/>
              <a:ext cx="1357428" cy="230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+mn-lt"/>
                  <a:cs typeface="Segoe UI Light"/>
                </a:rPr>
                <a:t>Контроль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18A383E-8C1E-4350-ACC3-0B210D7EB638}"/>
                </a:ext>
              </a:extLst>
            </p:cNvPr>
            <p:cNvSpPr/>
            <p:nvPr/>
          </p:nvSpPr>
          <p:spPr>
            <a:xfrm>
              <a:off x="4659712" y="4486309"/>
              <a:ext cx="2076786" cy="1935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1189" indent="-141189">
                <a:lnSpc>
                  <a:spcPct val="150000"/>
                </a:lnSpc>
                <a:buFont typeface="Arial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cs typeface="Segoe UI Light"/>
                </a:rPr>
                <a:t>Выявить проблемные объекты</a:t>
              </a:r>
            </a:p>
            <a:p>
              <a:pPr marL="141189" indent="-141189">
                <a:lnSpc>
                  <a:spcPct val="150000"/>
                </a:lnSpc>
                <a:buFont typeface="Arial" charset="0"/>
                <a:buChar char="•"/>
              </a:pPr>
              <a:r>
                <a:rPr lang="ru-RU" sz="1200" dirty="0" smtClean="0">
                  <a:solidFill>
                    <a:schemeClr val="bg1"/>
                  </a:solidFill>
                  <a:latin typeface="+mn-lt"/>
                  <a:cs typeface="Segoe UI Light"/>
                </a:rPr>
                <a:t>Классифицировать </a:t>
              </a:r>
              <a:r>
                <a:rPr lang="ru-RU" sz="1200" dirty="0">
                  <a:solidFill>
                    <a:schemeClr val="bg1"/>
                  </a:solidFill>
                  <a:latin typeface="+mn-lt"/>
                  <a:cs typeface="Segoe UI Light"/>
                </a:rPr>
                <a:t>нарушения и проблемы</a:t>
              </a:r>
            </a:p>
            <a:p>
              <a:pPr marL="141189" indent="-141189">
                <a:lnSpc>
                  <a:spcPct val="150000"/>
                </a:lnSpc>
                <a:buFont typeface="Arial" charset="0"/>
                <a:buChar char="•"/>
              </a:pPr>
              <a:r>
                <a:rPr lang="ru-RU" sz="1200" dirty="0" smtClean="0">
                  <a:solidFill>
                    <a:schemeClr val="bg1"/>
                  </a:solidFill>
                  <a:latin typeface="+mn-lt"/>
                  <a:cs typeface="Segoe UI Light"/>
                </a:rPr>
                <a:t>Расставить </a:t>
              </a:r>
              <a:r>
                <a:rPr lang="ru-RU" sz="1200" dirty="0">
                  <a:solidFill>
                    <a:schemeClr val="bg1"/>
                  </a:solidFill>
                  <a:latin typeface="+mn-lt"/>
                  <a:cs typeface="Segoe UI Light"/>
                </a:rPr>
                <a:t>приоритеты решения проблем. 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997CC7AC-84EF-499E-915E-108D6752B9AE}"/>
                </a:ext>
              </a:extLst>
            </p:cNvPr>
            <p:cNvSpPr/>
            <p:nvPr/>
          </p:nvSpPr>
          <p:spPr>
            <a:xfrm>
              <a:off x="6994170" y="4506164"/>
              <a:ext cx="1940458" cy="2117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1189" indent="-141189">
                <a:lnSpc>
                  <a:spcPct val="150000"/>
                </a:lnSpc>
                <a:buFont typeface="Arial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cs typeface="Segoe UI Light"/>
                </a:rPr>
                <a:t>Составить план работ по привлечению к налогообложению проблемных объектов.</a:t>
              </a:r>
            </a:p>
            <a:p>
              <a:pPr marL="141189" indent="-141189">
                <a:lnSpc>
                  <a:spcPct val="150000"/>
                </a:lnSpc>
                <a:buFont typeface="Arial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cs typeface="Segoe UI Light"/>
                </a:rPr>
                <a:t>Подготовить комплект документов</a:t>
              </a:r>
            </a:p>
            <a:p>
              <a:pPr marL="141189" indent="-141189">
                <a:lnSpc>
                  <a:spcPct val="150000"/>
                </a:lnSpc>
                <a:buFont typeface="Arial" charset="0"/>
                <a:buChar char="•"/>
              </a:pPr>
              <a:endParaRPr lang="ru-RU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091F3954-9358-4E4B-8E2D-BB7E8FE32E54}"/>
                </a:ext>
              </a:extLst>
            </p:cNvPr>
            <p:cNvSpPr/>
            <p:nvPr/>
          </p:nvSpPr>
          <p:spPr>
            <a:xfrm>
              <a:off x="2360143" y="4471759"/>
              <a:ext cx="1945047" cy="1520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1189" indent="-141189">
                <a:lnSpc>
                  <a:spcPct val="150000"/>
                </a:lnSpc>
                <a:buFont typeface="Arial" charset="0"/>
                <a:buChar char="•"/>
              </a:pPr>
              <a:r>
                <a:rPr lang="ru-RU" sz="1200" dirty="0" smtClean="0">
                  <a:solidFill>
                    <a:schemeClr val="bg1"/>
                  </a:solidFill>
                  <a:latin typeface="+mn-lt"/>
                  <a:sym typeface="Calibri"/>
                </a:rPr>
                <a:t>Ортофотоплан </a:t>
              </a:r>
              <a:r>
                <a:rPr lang="ru-RU" sz="1200" dirty="0">
                  <a:solidFill>
                    <a:schemeClr val="bg1"/>
                  </a:solidFill>
                  <a:latin typeface="+mn-lt"/>
                  <a:sym typeface="Calibri"/>
                </a:rPr>
                <a:t>(аэрофотосъемка)</a:t>
              </a:r>
            </a:p>
            <a:p>
              <a:pPr marL="141189" indent="-141189">
                <a:lnSpc>
                  <a:spcPct val="150000"/>
                </a:lnSpc>
                <a:buFont typeface="Arial" charset="0"/>
                <a:buChar char="•"/>
              </a:pPr>
              <a:r>
                <a:rPr lang="ru-RU" sz="1200" dirty="0">
                  <a:solidFill>
                    <a:schemeClr val="bg1"/>
                  </a:solidFill>
                  <a:latin typeface="+mn-lt"/>
                  <a:cs typeface="Segoe UI Light"/>
                </a:rPr>
                <a:t>С</a:t>
              </a:r>
              <a:r>
                <a:rPr lang="ru-RU" sz="1200" dirty="0">
                  <a:solidFill>
                    <a:schemeClr val="bg1"/>
                  </a:solidFill>
                  <a:latin typeface="+mn-lt"/>
                  <a:cs typeface="Segoe UI Light"/>
                  <a:sym typeface="Calibri"/>
                </a:rPr>
                <a:t>ведения из ЕГРН,</a:t>
              </a:r>
            </a:p>
            <a:p>
              <a:pPr marL="141189" indent="-141189">
                <a:lnSpc>
                  <a:spcPct val="150000"/>
                </a:lnSpc>
                <a:buFont typeface="Arial" charset="0"/>
                <a:buChar char="•"/>
              </a:pPr>
              <a:r>
                <a:rPr lang="ru-RU" sz="1200" dirty="0" smtClean="0">
                  <a:solidFill>
                    <a:schemeClr val="bg1"/>
                  </a:solidFill>
                  <a:latin typeface="+mn-lt"/>
                  <a:cs typeface="Segoe UI Light"/>
                  <a:sym typeface="Calibri"/>
                </a:rPr>
                <a:t>Сведения </a:t>
              </a:r>
              <a:r>
                <a:rPr lang="ru-RU" sz="1200" dirty="0">
                  <a:solidFill>
                    <a:schemeClr val="bg1"/>
                  </a:solidFill>
                  <a:latin typeface="+mn-lt"/>
                  <a:cs typeface="Segoe UI Light"/>
                  <a:sym typeface="Calibri"/>
                </a:rPr>
                <a:t>ФНС  по налогообложению имущества из сервиса АИН </a:t>
              </a:r>
              <a:r>
                <a:rPr lang="ru-RU" sz="1200" dirty="0" smtClean="0">
                  <a:solidFill>
                    <a:schemeClr val="bg1"/>
                  </a:solidFill>
                  <a:latin typeface="+mn-lt"/>
                  <a:cs typeface="Segoe UI Light"/>
                  <a:sym typeface="Calibri"/>
                </a:rPr>
                <a:t>МО</a:t>
              </a:r>
              <a:endParaRPr lang="ru-RU" sz="1200" dirty="0">
                <a:solidFill>
                  <a:schemeClr val="bg1"/>
                </a:solidFill>
                <a:latin typeface="+mn-lt"/>
                <a:cs typeface="Segoe UI Light"/>
                <a:sym typeface="Calibri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3D2B124A-C4D6-4F6C-9A99-72E01A8F832B}"/>
                </a:ext>
              </a:extLst>
            </p:cNvPr>
            <p:cNvSpPr/>
            <p:nvPr/>
          </p:nvSpPr>
          <p:spPr>
            <a:xfrm>
              <a:off x="2464094" y="3921390"/>
              <a:ext cx="426923" cy="23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400" b="1" dirty="0">
                  <a:solidFill>
                    <a:schemeClr val="bg1"/>
                  </a:solidFill>
                  <a:latin typeface="+mn-lt"/>
                  <a:ea typeface="Chevin Pro Medium" charset="0"/>
                  <a:cs typeface="Chevin Pro Medium" charset="0"/>
                </a:rPr>
                <a:t>1</a:t>
              </a:r>
              <a:endParaRPr lang="ru-RU" sz="1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F514EDAC-3A0C-40DF-B62C-DD14345297EF}"/>
                </a:ext>
              </a:extLst>
            </p:cNvPr>
            <p:cNvSpPr/>
            <p:nvPr/>
          </p:nvSpPr>
          <p:spPr>
            <a:xfrm>
              <a:off x="4677587" y="3925136"/>
              <a:ext cx="426923" cy="23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400" b="1" dirty="0">
                  <a:solidFill>
                    <a:schemeClr val="bg1"/>
                  </a:solidFill>
                  <a:latin typeface="+mn-lt"/>
                  <a:ea typeface="Chevin Pro Medium" charset="0"/>
                  <a:cs typeface="Chevin Pro Medium" charset="0"/>
                </a:rPr>
                <a:t>2</a:t>
              </a:r>
              <a:endParaRPr lang="ru-RU" sz="1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F77A9549-4B9D-4F23-8E01-75A93987EE97}"/>
                </a:ext>
              </a:extLst>
            </p:cNvPr>
            <p:cNvSpPr/>
            <p:nvPr/>
          </p:nvSpPr>
          <p:spPr>
            <a:xfrm>
              <a:off x="7018517" y="3942880"/>
              <a:ext cx="426923" cy="23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400" b="1" dirty="0">
                  <a:solidFill>
                    <a:schemeClr val="bg1"/>
                  </a:solidFill>
                  <a:latin typeface="+mn-lt"/>
                  <a:ea typeface="Chevin Pro Medium" charset="0"/>
                  <a:cs typeface="Chevin Pro Medium" charset="0"/>
                </a:rPr>
                <a:t>3</a:t>
              </a:r>
              <a:endParaRPr lang="ru-RU" sz="1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A186310C-C0CD-48FC-A0E4-1068CDC30DBA}"/>
                </a:ext>
              </a:extLst>
            </p:cNvPr>
            <p:cNvSpPr/>
            <p:nvPr/>
          </p:nvSpPr>
          <p:spPr>
            <a:xfrm>
              <a:off x="9309229" y="3942880"/>
              <a:ext cx="426923" cy="230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ru-RU" sz="1400" b="1" dirty="0">
                  <a:solidFill>
                    <a:schemeClr val="bg1"/>
                  </a:solidFill>
                  <a:latin typeface="+mn-lt"/>
                  <a:ea typeface="Chevin Pro Medium" charset="0"/>
                  <a:cs typeface="Chevin Pro Medium" charset="0"/>
                </a:rPr>
                <a:t>4</a:t>
              </a:r>
              <a:endParaRPr lang="ru-RU" sz="1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9B144D9-0980-4B78-915D-7817332EB9D2}"/>
                </a:ext>
              </a:extLst>
            </p:cNvPr>
            <p:cNvSpPr txBox="1"/>
            <p:nvPr/>
          </p:nvSpPr>
          <p:spPr>
            <a:xfrm>
              <a:off x="2742001" y="3925294"/>
              <a:ext cx="1409104" cy="391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+mn-lt"/>
                  <a:cs typeface="Segoe UI Light"/>
                </a:rPr>
                <a:t>Сбор данных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415369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Сельскохозяйственные задачи  решаемые с применением беспилотных комплексов"/>
          <p:cNvSpPr txBox="1"/>
          <p:nvPr/>
        </p:nvSpPr>
        <p:spPr>
          <a:xfrm>
            <a:off x="-396552" y="188640"/>
            <a:ext cx="8276130" cy="48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892" tIns="48892" rIns="48892" bIns="48892">
            <a:spAutoFit/>
          </a:bodyPr>
          <a:lstStyle>
            <a:lvl1pPr defTabSz="1209038">
              <a:defRPr sz="3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r"/>
            <a:r>
              <a:rPr lang="ru-RU" sz="2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 мы предлагаем решать задачу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1B6B5DB-B117-4298-9EEE-E0F9156955C9}"/>
              </a:ext>
            </a:extLst>
          </p:cNvPr>
          <p:cNvGrpSpPr/>
          <p:nvPr/>
        </p:nvGrpSpPr>
        <p:grpSpPr>
          <a:xfrm>
            <a:off x="715112" y="1631554"/>
            <a:ext cx="8124691" cy="4557360"/>
            <a:chOff x="218109" y="1268601"/>
            <a:chExt cx="8712808" cy="3714216"/>
          </a:xfrm>
        </p:grpSpPr>
        <p:sp>
          <p:nvSpPr>
            <p:cNvPr id="11" name="Скругленный прямоугольник 28">
              <a:extLst>
                <a:ext uri="{FF2B5EF4-FFF2-40B4-BE49-F238E27FC236}">
                  <a16:creationId xmlns:a16="http://schemas.microsoft.com/office/drawing/2014/main" xmlns="" id="{9CF9528B-08D5-4E15-BF1B-1FAC5405415C}"/>
                </a:ext>
              </a:extLst>
            </p:cNvPr>
            <p:cNvSpPr/>
            <p:nvPr/>
          </p:nvSpPr>
          <p:spPr>
            <a:xfrm>
              <a:off x="252636" y="1946559"/>
              <a:ext cx="1844926" cy="1054695"/>
            </a:xfrm>
            <a:prstGeom prst="roundRect">
              <a:avLst/>
            </a:prstGeom>
            <a:noFill/>
            <a:ln w="25400">
              <a:solidFill>
                <a:srgbClr val="482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F60CD03-65AC-4BE2-820F-6BB94535F47C}"/>
                </a:ext>
              </a:extLst>
            </p:cNvPr>
            <p:cNvSpPr txBox="1"/>
            <p:nvPr/>
          </p:nvSpPr>
          <p:spPr>
            <a:xfrm>
              <a:off x="476089" y="1268601"/>
              <a:ext cx="1383319" cy="376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Источники</a:t>
              </a:r>
            </a:p>
            <a:p>
              <a:pPr algn="ctr"/>
              <a:r>
                <a:rPr lang="ru-RU" sz="1200" b="1" dirty="0">
                  <a:solidFill>
                    <a:srgbClr val="482731"/>
                  </a:solidFill>
                  <a:latin typeface="+mn-lt"/>
                  <a:ea typeface="+mj-ea"/>
                  <a:cs typeface="+mj-cs"/>
                </a:rPr>
                <a:t> 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  <a:sym typeface="Calibri"/>
                </a:rPr>
                <a:t>данных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052652D-5DD7-4550-9F31-32901E3DB7BE}"/>
                </a:ext>
              </a:extLst>
            </p:cNvPr>
            <p:cNvSpPr txBox="1"/>
            <p:nvPr/>
          </p:nvSpPr>
          <p:spPr>
            <a:xfrm>
              <a:off x="2375306" y="3400177"/>
              <a:ext cx="2139597" cy="2006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41189" indent="-141189">
                <a:buFont typeface="Arial" pitchFamily="34" charset="0"/>
                <a:buChar char="•"/>
              </a:pPr>
              <a:r>
                <a:rPr lang="ru-RU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Ортофотоплан</a:t>
              </a:r>
              <a:endPara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14F945D-5411-4FDC-A37E-7A83FFFD1BE0}"/>
                </a:ext>
              </a:extLst>
            </p:cNvPr>
            <p:cNvSpPr txBox="1"/>
            <p:nvPr/>
          </p:nvSpPr>
          <p:spPr>
            <a:xfrm>
              <a:off x="4787637" y="4028040"/>
              <a:ext cx="1787669" cy="32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968">
                  <a:solidFill>
                    <a:srgbClr val="006AA9"/>
                  </a:solidFill>
                  <a:latin typeface="Chevin Pro DemiBold" pitchFamily="34" charset="0"/>
                </a:defRPr>
              </a:lvl1pPr>
            </a:lstStyle>
            <a:p>
              <a:pPr algn="ctr"/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База</a:t>
              </a:r>
              <a:r>
                <a:rPr lang="ru-RU" sz="1000" dirty="0">
                  <a:solidFill>
                    <a:srgbClr val="482731"/>
                  </a:solidFill>
                  <a:latin typeface="+mn-lt"/>
                </a:rPr>
                <a:t>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данных</a:t>
              </a:r>
            </a:p>
            <a:p>
              <a:pPr algn="ctr"/>
              <a:r>
                <a:rPr lang="ru-RU" sz="1000" dirty="0">
                  <a:solidFill>
                    <a:srgbClr val="482731"/>
                  </a:solidFill>
                  <a:latin typeface="+mn-lt"/>
                </a:rPr>
                <a:t>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муниципального</a:t>
              </a:r>
              <a:r>
                <a:rPr lang="ru-RU" sz="1000" dirty="0">
                  <a:solidFill>
                    <a:srgbClr val="482731"/>
                  </a:solidFill>
                  <a:latin typeface="+mn-lt"/>
                </a:rPr>
                <a:t>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учета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EBE57A66-86FF-4BD1-BE2B-519DE2045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25565" y="1797200"/>
              <a:ext cx="1831193" cy="2408108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F32F67CF-20A0-42C5-BF4B-AA2EA5AD6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8436" y="3225770"/>
              <a:ext cx="517136" cy="281161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D6AD22A3-9541-407C-82B8-CB1564108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100619" y="3210110"/>
              <a:ext cx="607509" cy="29120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DD6DC585-73B5-4753-BD5E-681D5A1E9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57010" y="2033796"/>
              <a:ext cx="457577" cy="457577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C124295E-E66B-42C5-892F-C0A714F17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167748" y="1981582"/>
              <a:ext cx="517987" cy="588785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410FD6B3-8BD9-432F-9C6B-FFB1A1CCCB33}"/>
                </a:ext>
              </a:extLst>
            </p:cNvPr>
            <p:cNvSpPr/>
            <p:nvPr/>
          </p:nvSpPr>
          <p:spPr>
            <a:xfrm>
              <a:off x="4407209" y="1277421"/>
              <a:ext cx="2397417" cy="3762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Цифровая</a:t>
              </a:r>
              <a:r>
                <a:rPr lang="ru-RU" sz="1200" b="1" dirty="0">
                  <a:solidFill>
                    <a:srgbClr val="482731"/>
                  </a:solidFill>
                  <a:latin typeface="+mn-lt"/>
                  <a:ea typeface="+mj-ea"/>
                  <a:cs typeface="+mj-cs"/>
                </a:rPr>
                <a:t> 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модель</a:t>
              </a:r>
            </a:p>
            <a:p>
              <a:pPr algn="ctr"/>
              <a:r>
                <a:rPr lang="ru-RU" sz="1200" b="1" dirty="0">
                  <a:solidFill>
                    <a:srgbClr val="482731"/>
                  </a:solidFill>
                  <a:latin typeface="+mn-lt"/>
                  <a:ea typeface="+mj-ea"/>
                  <a:cs typeface="+mj-cs"/>
                </a:rPr>
                <a:t> 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территории</a:t>
              </a:r>
              <a:r>
                <a:rPr lang="ru-RU" sz="1200" b="1" dirty="0">
                  <a:solidFill>
                    <a:srgbClr val="482731"/>
                  </a:solidFill>
                  <a:latin typeface="+mn-lt"/>
                  <a:ea typeface="+mj-ea"/>
                  <a:cs typeface="+mj-cs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007EBC2-9EA5-4782-BCED-033C427AFD1F}"/>
                </a:ext>
              </a:extLst>
            </p:cNvPr>
            <p:cNvSpPr txBox="1"/>
            <p:nvPr/>
          </p:nvSpPr>
          <p:spPr>
            <a:xfrm>
              <a:off x="559935" y="3579895"/>
              <a:ext cx="1502463" cy="200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Аэрофотосъемка</a:t>
              </a:r>
              <a:r>
                <a:rPr lang="ru-RU" sz="1000" b="1" dirty="0">
                  <a:latin typeface="+mn-lt"/>
                </a:rPr>
                <a:t>    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B45DB658-67C7-4F9D-8397-778C60587900}"/>
                </a:ext>
              </a:extLst>
            </p:cNvPr>
            <p:cNvSpPr/>
            <p:nvPr/>
          </p:nvSpPr>
          <p:spPr>
            <a:xfrm>
              <a:off x="2356450" y="2033679"/>
              <a:ext cx="2306657" cy="827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2691" indent="-142691">
                <a:buFont typeface="Arial" charset="0"/>
                <a:buChar char="•"/>
              </a:pPr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Кадастровые данные</a:t>
              </a:r>
            </a:p>
            <a:p>
              <a:pPr marL="142691" indent="-142691">
                <a:buFont typeface="Arial" charset="0"/>
                <a:buChar char="•"/>
              </a:pPr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Сведения о правах</a:t>
              </a:r>
            </a:p>
            <a:p>
              <a:pPr marL="142691" indent="-142691">
                <a:buFont typeface="Arial" charset="0"/>
                <a:buChar char="•"/>
              </a:pPr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Сведения налогового учета</a:t>
              </a:r>
            </a:p>
            <a:p>
              <a:pPr marL="142691" indent="-142691">
                <a:buFont typeface="Arial" charset="0"/>
                <a:buChar char="•"/>
              </a:pPr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Публичная кадастровая карта</a:t>
              </a:r>
            </a:p>
            <a:p>
              <a:pPr marL="142691" indent="-142691">
                <a:buFont typeface="Arial" charset="0"/>
                <a:buChar char="•"/>
              </a:pPr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Адресный реестр</a:t>
              </a:r>
            </a:p>
            <a:p>
              <a:pPr marL="142691" indent="-142691">
                <a:buFont typeface="Arial" charset="0"/>
                <a:buChar char="•"/>
              </a:pPr>
              <a:endParaRPr lang="ru-RU" sz="1000" b="1" dirty="0">
                <a:latin typeface="+mn-lt"/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D19080B2-9654-4A8A-B4E7-0A43648A5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468135" y="4446697"/>
              <a:ext cx="426674" cy="44267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193770B-097E-49C4-8C0C-F46E412FCC0D}"/>
                </a:ext>
              </a:extLst>
            </p:cNvPr>
            <p:cNvSpPr txBox="1"/>
            <p:nvPr/>
          </p:nvSpPr>
          <p:spPr>
            <a:xfrm>
              <a:off x="6934914" y="2093071"/>
              <a:ext cx="1996003" cy="2207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1189" indent="-141189">
                <a:buFont typeface="Arial" charset="0"/>
                <a:buChar char="•"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Процессы привлечения объектов</a:t>
              </a:r>
              <a:b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 налогообложению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Выявление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нарушений в землепользовании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Управление муниципальным имуществом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Администрирование неналоговых доходов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Выявление нарушений правил благоустройства территории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Контроль 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эффективности </a:t>
              </a: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работ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Конструктор отчетов</a:t>
              </a:r>
            </a:p>
            <a:p>
              <a:pPr marL="141189" indent="-141189">
                <a:buFont typeface="Arial" charset="0"/>
                <a:buChar char="•"/>
              </a:pPr>
              <a:endParaRPr lang="ru-RU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99FC88D-0DA2-4779-A7E0-985A9C8CCB93}"/>
                </a:ext>
              </a:extLst>
            </p:cNvPr>
            <p:cNvSpPr txBox="1"/>
            <p:nvPr/>
          </p:nvSpPr>
          <p:spPr>
            <a:xfrm>
              <a:off x="454913" y="2656192"/>
              <a:ext cx="602182" cy="200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ЕГРН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6E8518E-2D1F-41B8-8AE9-400EBE3304FC}"/>
                </a:ext>
              </a:extLst>
            </p:cNvPr>
            <p:cNvSpPr txBox="1"/>
            <p:nvPr/>
          </p:nvSpPr>
          <p:spPr>
            <a:xfrm>
              <a:off x="1076059" y="2570367"/>
              <a:ext cx="946924" cy="32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АИН</a:t>
              </a:r>
              <a:r>
                <a:rPr lang="ru-RU" sz="1000" b="1" dirty="0">
                  <a:latin typeface="+mn-lt"/>
                </a:rPr>
                <a:t> </a:t>
              </a:r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МО,</a:t>
              </a:r>
            </a:p>
            <a:p>
              <a:pPr algn="ctr"/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ФИАС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973F0C5A-ACED-4A78-9B9D-552FB899A124}"/>
                </a:ext>
              </a:extLst>
            </p:cNvPr>
            <p:cNvSpPr/>
            <p:nvPr/>
          </p:nvSpPr>
          <p:spPr>
            <a:xfrm>
              <a:off x="7114316" y="1393132"/>
              <a:ext cx="1336342" cy="225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Сервисы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DB46C6F-5288-4C5C-BD5E-F6BAFFE1422A}"/>
                </a:ext>
              </a:extLst>
            </p:cNvPr>
            <p:cNvSpPr txBox="1"/>
            <p:nvPr/>
          </p:nvSpPr>
          <p:spPr>
            <a:xfrm>
              <a:off x="218109" y="4450285"/>
              <a:ext cx="1984069" cy="32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Реестры муниципального</a:t>
              </a:r>
            </a:p>
            <a:p>
              <a:pPr algn="ctr"/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учета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DD094B33-3E8A-4618-88F7-E7F628FF9CDF}"/>
                </a:ext>
              </a:extLst>
            </p:cNvPr>
            <p:cNvSpPr txBox="1"/>
            <p:nvPr/>
          </p:nvSpPr>
          <p:spPr>
            <a:xfrm>
              <a:off x="2361076" y="4290280"/>
              <a:ext cx="2139597" cy="4515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41189" indent="-141189">
                <a:buFont typeface="Arial" pitchFamily="34" charset="0"/>
                <a:buChar char="•"/>
              </a:pPr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Данные </a:t>
              </a:r>
              <a:r>
                <a:rPr lang="ru-RU" sz="10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муниципального учета (сведения </a:t>
              </a:r>
              <a:r>
                <a:rPr lang="ru-RU" sz="10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о жителях и имуществе по адресам</a:t>
              </a:r>
              <a:r>
                <a:rPr lang="ru-RU" sz="1000" dirty="0">
                  <a:latin typeface="+mn-lt"/>
                </a:rPr>
                <a:t>)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61F3FF3A-D9A6-4FA5-B800-D6A9EEF0D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1183"/>
            <a:stretch/>
          </p:blipFill>
          <p:spPr>
            <a:xfrm>
              <a:off x="929456" y="4059818"/>
              <a:ext cx="456740" cy="40566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34DE2A0-E736-4A50-B528-A99D662CF2D6}"/>
                </a:ext>
              </a:extLst>
            </p:cNvPr>
            <p:cNvSpPr txBox="1"/>
            <p:nvPr/>
          </p:nvSpPr>
          <p:spPr>
            <a:xfrm>
              <a:off x="2436739" y="1393132"/>
              <a:ext cx="1383319" cy="225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Данные</a:t>
              </a:r>
            </a:p>
          </p:txBody>
        </p:sp>
        <p:sp>
          <p:nvSpPr>
            <p:cNvPr id="32" name="Пятиугольник 25">
              <a:extLst>
                <a:ext uri="{FF2B5EF4-FFF2-40B4-BE49-F238E27FC236}">
                  <a16:creationId xmlns:a16="http://schemas.microsoft.com/office/drawing/2014/main" xmlns="" id="{E2A39B9C-897C-41DA-92E8-B5C937F04BA1}"/>
                </a:ext>
              </a:extLst>
            </p:cNvPr>
            <p:cNvSpPr/>
            <p:nvPr/>
          </p:nvSpPr>
          <p:spPr>
            <a:xfrm>
              <a:off x="2261565" y="1989449"/>
              <a:ext cx="2439403" cy="1064018"/>
            </a:xfrm>
            <a:prstGeom prst="homePlate">
              <a:avLst/>
            </a:prstGeom>
            <a:noFill/>
            <a:ln w="22225">
              <a:solidFill>
                <a:srgbClr val="E65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3" name="Пятиугольник 26">
              <a:extLst>
                <a:ext uri="{FF2B5EF4-FFF2-40B4-BE49-F238E27FC236}">
                  <a16:creationId xmlns:a16="http://schemas.microsoft.com/office/drawing/2014/main" xmlns="" id="{47B83763-3F57-4D2B-B3AF-A504BE13F84C}"/>
                </a:ext>
              </a:extLst>
            </p:cNvPr>
            <p:cNvSpPr/>
            <p:nvPr/>
          </p:nvSpPr>
          <p:spPr>
            <a:xfrm>
              <a:off x="2261565" y="3352540"/>
              <a:ext cx="2382425" cy="338018"/>
            </a:xfrm>
            <a:prstGeom prst="homePlate">
              <a:avLst/>
            </a:prstGeom>
            <a:noFill/>
            <a:ln w="22225">
              <a:solidFill>
                <a:srgbClr val="E65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4" name="Пятиугольник 27">
              <a:extLst>
                <a:ext uri="{FF2B5EF4-FFF2-40B4-BE49-F238E27FC236}">
                  <a16:creationId xmlns:a16="http://schemas.microsoft.com/office/drawing/2014/main" xmlns="" id="{65193CCA-5E23-47CE-A110-6194FE175393}"/>
                </a:ext>
              </a:extLst>
            </p:cNvPr>
            <p:cNvSpPr/>
            <p:nvPr/>
          </p:nvSpPr>
          <p:spPr>
            <a:xfrm>
              <a:off x="2246316" y="4194193"/>
              <a:ext cx="2382425" cy="643097"/>
            </a:xfrm>
            <a:prstGeom prst="homePlate">
              <a:avLst/>
            </a:prstGeom>
            <a:noFill/>
            <a:ln w="22225">
              <a:solidFill>
                <a:srgbClr val="E65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5" name="Скругленный прямоугольник 29">
              <a:extLst>
                <a:ext uri="{FF2B5EF4-FFF2-40B4-BE49-F238E27FC236}">
                  <a16:creationId xmlns:a16="http://schemas.microsoft.com/office/drawing/2014/main" xmlns="" id="{465FC75B-9A7A-4DB8-ACD6-0230F6021203}"/>
                </a:ext>
              </a:extLst>
            </p:cNvPr>
            <p:cNvSpPr/>
            <p:nvPr/>
          </p:nvSpPr>
          <p:spPr>
            <a:xfrm>
              <a:off x="6804627" y="1976490"/>
              <a:ext cx="2058476" cy="2394147"/>
            </a:xfrm>
            <a:prstGeom prst="roundRect">
              <a:avLst/>
            </a:prstGeom>
            <a:noFill/>
            <a:ln w="25400">
              <a:solidFill>
                <a:srgbClr val="482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6" name="Скругленный прямоугольник 30">
              <a:extLst>
                <a:ext uri="{FF2B5EF4-FFF2-40B4-BE49-F238E27FC236}">
                  <a16:creationId xmlns:a16="http://schemas.microsoft.com/office/drawing/2014/main" xmlns="" id="{6B51ABF0-1E4B-4D65-AC1A-7821EBD14718}"/>
                </a:ext>
              </a:extLst>
            </p:cNvPr>
            <p:cNvSpPr/>
            <p:nvPr/>
          </p:nvSpPr>
          <p:spPr>
            <a:xfrm>
              <a:off x="245806" y="3119425"/>
              <a:ext cx="1847349" cy="742563"/>
            </a:xfrm>
            <a:prstGeom prst="roundRect">
              <a:avLst/>
            </a:prstGeom>
            <a:noFill/>
            <a:ln w="25400">
              <a:solidFill>
                <a:srgbClr val="482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8" name="Скругленный прямоугольник 31">
              <a:extLst>
                <a:ext uri="{FF2B5EF4-FFF2-40B4-BE49-F238E27FC236}">
                  <a16:creationId xmlns:a16="http://schemas.microsoft.com/office/drawing/2014/main" xmlns="" id="{C8E566CE-AFF8-4A6D-98D0-B1A254E7E003}"/>
                </a:ext>
              </a:extLst>
            </p:cNvPr>
            <p:cNvSpPr/>
            <p:nvPr/>
          </p:nvSpPr>
          <p:spPr>
            <a:xfrm>
              <a:off x="268319" y="3935951"/>
              <a:ext cx="1891321" cy="878938"/>
            </a:xfrm>
            <a:prstGeom prst="roundRect">
              <a:avLst/>
            </a:prstGeom>
            <a:noFill/>
            <a:ln w="25400">
              <a:solidFill>
                <a:srgbClr val="4827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9" name="Скругленный прямоугольник 2">
              <a:extLst>
                <a:ext uri="{FF2B5EF4-FFF2-40B4-BE49-F238E27FC236}">
                  <a16:creationId xmlns:a16="http://schemas.microsoft.com/office/drawing/2014/main" xmlns="" id="{6A33A615-199D-4F83-BD0B-85914956FC03}"/>
                </a:ext>
              </a:extLst>
            </p:cNvPr>
            <p:cNvSpPr/>
            <p:nvPr/>
          </p:nvSpPr>
          <p:spPr>
            <a:xfrm>
              <a:off x="4787638" y="1946559"/>
              <a:ext cx="1771824" cy="3036258"/>
            </a:xfrm>
            <a:prstGeom prst="roundRect">
              <a:avLst/>
            </a:prstGeom>
            <a:noFill/>
            <a:ln w="38100">
              <a:solidFill>
                <a:srgbClr val="7E9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</p:grpSp>
    </p:spTree>
    <p:extLst>
      <p:ext uri="{BB962C8B-B14F-4D97-AF65-F5344CB8AC3E}">
        <p14:creationId xmlns:p14="http://schemas.microsoft.com/office/powerpoint/2010/main" xmlns="" val="22828256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Сельскохозяйственные задачи  решаемые с применением беспилотных комплексов"/>
          <p:cNvSpPr txBox="1"/>
          <p:nvPr/>
        </p:nvSpPr>
        <p:spPr>
          <a:xfrm>
            <a:off x="-180528" y="116632"/>
            <a:ext cx="8276130" cy="483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892" tIns="48892" rIns="48892" bIns="48892">
            <a:spAutoFit/>
          </a:bodyPr>
          <a:lstStyle>
            <a:lvl1pPr defTabSz="1209038">
              <a:defRPr sz="3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r"/>
            <a:r>
              <a:rPr lang="ru-RU" sz="2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Описание решения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4D58C6C-3E18-4F0C-9115-25B26C0CB7B6}"/>
              </a:ext>
            </a:extLst>
          </p:cNvPr>
          <p:cNvGrpSpPr/>
          <p:nvPr/>
        </p:nvGrpSpPr>
        <p:grpSpPr>
          <a:xfrm>
            <a:off x="683568" y="1993426"/>
            <a:ext cx="7548868" cy="3836479"/>
            <a:chOff x="996275" y="2494828"/>
            <a:chExt cx="8912221" cy="3542557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C79D1ED3-9C5D-457A-9FCB-107ADB3961C3}"/>
                </a:ext>
              </a:extLst>
            </p:cNvPr>
            <p:cNvSpPr/>
            <p:nvPr/>
          </p:nvSpPr>
          <p:spPr>
            <a:xfrm>
              <a:off x="1228264" y="3040764"/>
              <a:ext cx="2111550" cy="2755766"/>
            </a:xfrm>
            <a:prstGeom prst="rect">
              <a:avLst/>
            </a:prstGeom>
            <a:noFill/>
            <a:ln w="31750">
              <a:solidFill>
                <a:srgbClr val="E65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6BAECD0-2117-4440-80CB-7C53EED736E1}"/>
                </a:ext>
              </a:extLst>
            </p:cNvPr>
            <p:cNvSpPr txBox="1"/>
            <p:nvPr/>
          </p:nvSpPr>
          <p:spPr>
            <a:xfrm>
              <a:off x="996275" y="3076676"/>
              <a:ext cx="2550387" cy="397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ПО «ПАРУС</a:t>
              </a:r>
              <a:r>
                <a:rPr lang="ru-RU" sz="1100" b="1" dirty="0">
                  <a:solidFill>
                    <a:srgbClr val="482731"/>
                  </a:solidFill>
                  <a:latin typeface="+mn-lt"/>
                </a:rPr>
                <a:t> </a:t>
              </a:r>
              <a:r>
                <a:rPr lang="ru-RU" sz="1100" b="1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Муниципальный учет 8»</a:t>
              </a:r>
            </a:p>
          </p:txBody>
        </p:sp>
        <p:grpSp>
          <p:nvGrpSpPr>
            <p:cNvPr id="3" name="Группа 12">
              <a:extLst>
                <a:ext uri="{FF2B5EF4-FFF2-40B4-BE49-F238E27FC236}">
                  <a16:creationId xmlns:a16="http://schemas.microsoft.com/office/drawing/2014/main" xmlns="" id="{D3DE6C64-27FA-4E0F-9EFE-01F931EF266E}"/>
                </a:ext>
              </a:extLst>
            </p:cNvPr>
            <p:cNvGrpSpPr/>
            <p:nvPr/>
          </p:nvGrpSpPr>
          <p:grpSpPr>
            <a:xfrm>
              <a:off x="4435469" y="3041340"/>
              <a:ext cx="1285884" cy="2776436"/>
              <a:chOff x="4383909" y="1265824"/>
              <a:chExt cx="1285884" cy="2782187"/>
            </a:xfrm>
          </p:grpSpPr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76AC213A-6580-43E7-9E03-71A860320013}"/>
                  </a:ext>
                </a:extLst>
              </p:cNvPr>
              <p:cNvSpPr/>
              <p:nvPr/>
            </p:nvSpPr>
            <p:spPr>
              <a:xfrm>
                <a:off x="4383909" y="1265824"/>
                <a:ext cx="1285884" cy="2782187"/>
              </a:xfrm>
              <a:prstGeom prst="rect">
                <a:avLst/>
              </a:prstGeom>
              <a:noFill/>
              <a:ln w="31750">
                <a:solidFill>
                  <a:srgbClr val="4827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2CF4C33-6BE9-4905-AB9C-72B3DA665C39}"/>
                  </a:ext>
                </a:extLst>
              </p:cNvPr>
              <p:cNvSpPr txBox="1"/>
              <p:nvPr/>
            </p:nvSpPr>
            <p:spPr>
              <a:xfrm>
                <a:off x="4469522" y="1272247"/>
                <a:ext cx="1125150" cy="341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900" b="1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j-ea"/>
                    <a:cs typeface="+mj-cs"/>
                  </a:rPr>
                  <a:t>Платформа</a:t>
                </a:r>
                <a:r>
                  <a:rPr lang="ru-RU" sz="900" b="1" dirty="0">
                    <a:solidFill>
                      <a:srgbClr val="482731"/>
                    </a:solidFill>
                    <a:latin typeface="+mn-lt"/>
                  </a:rPr>
                  <a:t> </a:t>
                </a:r>
              </a:p>
              <a:p>
                <a:pPr algn="ctr"/>
                <a:r>
                  <a:rPr lang="ru-RU" sz="900" b="1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j-ea"/>
                    <a:cs typeface="+mj-cs"/>
                  </a:rPr>
                  <a:t>ГИС</a:t>
                </a:r>
              </a:p>
            </p:txBody>
          </p:sp>
          <p:pic>
            <p:nvPicPr>
              <p:cNvPr id="16" name="Рисунок 15" descr="Слои.png">
                <a:extLst>
                  <a:ext uri="{FF2B5EF4-FFF2-40B4-BE49-F238E27FC236}">
                    <a16:creationId xmlns:a16="http://schemas.microsoft.com/office/drawing/2014/main" xmlns="" id="{74A5F900-DCB7-4451-B317-CA9B1EF4E2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75367" y="1802520"/>
                <a:ext cx="921544" cy="1135858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2б Поиск район.jpg">
              <a:extLst>
                <a:ext uri="{FF2B5EF4-FFF2-40B4-BE49-F238E27FC236}">
                  <a16:creationId xmlns:a16="http://schemas.microsoft.com/office/drawing/2014/main" xmlns="" id="{5D52D5CB-4D46-4032-8B69-62F1C8964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503" y="3330817"/>
              <a:ext cx="1383145" cy="801277"/>
            </a:xfrm>
            <a:prstGeom prst="rect">
              <a:avLst/>
            </a:prstGeom>
          </p:spPr>
        </p:pic>
        <p:pic>
          <p:nvPicPr>
            <p:cNvPr id="18" name="Рисунок 17" descr="Ортофотоплан.jpg">
              <a:extLst>
                <a:ext uri="{FF2B5EF4-FFF2-40B4-BE49-F238E27FC236}">
                  <a16:creationId xmlns:a16="http://schemas.microsoft.com/office/drawing/2014/main" xmlns="" id="{52D7C63C-6577-4E2F-B019-E7F114702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5173" y="3330818"/>
              <a:ext cx="1270144" cy="8071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3B55C7D-82B7-42D1-ADC1-FEAB635316C4}"/>
                </a:ext>
              </a:extLst>
            </p:cNvPr>
            <p:cNvSpPr txBox="1"/>
            <p:nvPr/>
          </p:nvSpPr>
          <p:spPr>
            <a:xfrm>
              <a:off x="6643767" y="4077502"/>
              <a:ext cx="1553777" cy="213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Сведения</a:t>
              </a:r>
              <a:r>
                <a:rPr lang="ru-RU" sz="900" b="1" dirty="0">
                  <a:solidFill>
                    <a:srgbClr val="39424E"/>
                  </a:solidFill>
                  <a:latin typeface="+mn-lt"/>
                </a:rPr>
                <a:t> </a:t>
              </a:r>
              <a:r>
                <a:rPr lang="ru-RU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ЕГРН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8DF3C6B-F7B7-425C-B570-F3FEBAA0EB25}"/>
                </a:ext>
              </a:extLst>
            </p:cNvPr>
            <p:cNvSpPr txBox="1"/>
            <p:nvPr/>
          </p:nvSpPr>
          <p:spPr>
            <a:xfrm>
              <a:off x="6745065" y="5413193"/>
              <a:ext cx="1393041" cy="213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Реестры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866A715-6925-4C7C-85EF-CBA8A67296DD}"/>
                </a:ext>
              </a:extLst>
            </p:cNvPr>
            <p:cNvSpPr txBox="1"/>
            <p:nvPr/>
          </p:nvSpPr>
          <p:spPr>
            <a:xfrm>
              <a:off x="1213428" y="3522241"/>
              <a:ext cx="2150495" cy="2515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1189" indent="-141189">
                <a:buFont typeface="Arial" charset="0"/>
                <a:buChar char="•"/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Реестр сведений ЕГРН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Реестры муниципального учета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Реестр объектов недвижимости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Реестр правообладателей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Реестр плательщиков местных налогов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Реестр муниципальных документов</a:t>
              </a:r>
            </a:p>
            <a:p>
              <a:pPr marL="141189" indent="-141189">
                <a:buFont typeface="Arial" charset="0"/>
                <a:buChar char="•"/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Планирование и мониторинг процессов привлечения к налогообложению</a:t>
              </a:r>
            </a:p>
            <a:p>
              <a:pPr marL="141189" indent="-141189">
                <a:buFont typeface="Arial" charset="0"/>
                <a:buChar char="•"/>
              </a:pPr>
              <a:endParaRPr lang="ru-RU" sz="900" dirty="0">
                <a:latin typeface="+mn-lt"/>
                <a:ea typeface="Tahoma" pitchFamily="34" charset="0"/>
                <a:cs typeface="Tahoma" pitchFamily="34" charset="0"/>
              </a:endParaRPr>
            </a:p>
            <a:p>
              <a:pPr marL="141189" indent="-141189">
                <a:buFont typeface="Arial" charset="0"/>
                <a:buChar char="•"/>
              </a:pPr>
              <a:endParaRPr lang="ru-RU" sz="900" dirty="0">
                <a:latin typeface="+mn-lt"/>
                <a:ea typeface="Tahoma" pitchFamily="34" charset="0"/>
                <a:cs typeface="Tahoma" pitchFamily="34" charset="0"/>
              </a:endParaRPr>
            </a:p>
            <a:p>
              <a:pPr marL="141189" indent="-141189">
                <a:buFont typeface="Arial" charset="0"/>
                <a:buChar char="•"/>
              </a:pPr>
              <a:endParaRPr lang="ru-RU" sz="900" dirty="0">
                <a:latin typeface="+mn-lt"/>
                <a:ea typeface="Tahoma" pitchFamily="34" charset="0"/>
                <a:cs typeface="Tahoma" pitchFamily="34" charset="0"/>
              </a:endParaRPr>
            </a:p>
            <a:p>
              <a:pPr marL="141189" indent="-141189">
                <a:buFont typeface="Arial" charset="0"/>
                <a:buChar char="•"/>
              </a:pPr>
              <a:endParaRPr lang="ru-RU" sz="900" dirty="0">
                <a:latin typeface="+mn-lt"/>
                <a:ea typeface="Tahoma" pitchFamily="34" charset="0"/>
                <a:cs typeface="Tahoma" pitchFamily="34" charset="0"/>
              </a:endParaRPr>
            </a:p>
            <a:p>
              <a:pPr marL="141189" indent="-141189">
                <a:buFont typeface="Arial" charset="0"/>
                <a:buChar char="•"/>
              </a:pPr>
              <a:endParaRPr lang="ru-RU" sz="900" dirty="0"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7E0D248-C2BD-494D-8283-B0DAA010FEAB}"/>
                </a:ext>
              </a:extLst>
            </p:cNvPr>
            <p:cNvSpPr txBox="1"/>
            <p:nvPr/>
          </p:nvSpPr>
          <p:spPr>
            <a:xfrm>
              <a:off x="8076199" y="4098194"/>
              <a:ext cx="1768091" cy="213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Ортофотоплан</a:t>
              </a:r>
            </a:p>
          </p:txBody>
        </p: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xmlns="" id="{B8120116-58D1-44E3-9FC2-451A445EB78D}"/>
                </a:ext>
              </a:extLst>
            </p:cNvPr>
            <p:cNvCxnSpPr/>
            <p:nvPr/>
          </p:nvCxnSpPr>
          <p:spPr>
            <a:xfrm flipV="1">
              <a:off x="3451263" y="3911521"/>
              <a:ext cx="872757" cy="142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xmlns="" id="{219FBE23-60BF-4AAF-B4EE-67DC97477895}"/>
                </a:ext>
              </a:extLst>
            </p:cNvPr>
            <p:cNvCxnSpPr/>
            <p:nvPr/>
          </p:nvCxnSpPr>
          <p:spPr>
            <a:xfrm flipH="1">
              <a:off x="3378760" y="4614482"/>
              <a:ext cx="952620" cy="1007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BEFA79-76C8-4A80-B27B-BE7BD6F25B04}"/>
                </a:ext>
              </a:extLst>
            </p:cNvPr>
            <p:cNvSpPr txBox="1"/>
            <p:nvPr/>
          </p:nvSpPr>
          <p:spPr>
            <a:xfrm>
              <a:off x="3281185" y="4077161"/>
              <a:ext cx="1204016" cy="341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Синхронизация</a:t>
              </a:r>
              <a:r>
                <a:rPr lang="ru-RU" sz="900" dirty="0">
                  <a:latin typeface="+mn-lt"/>
                </a:rPr>
                <a:t/>
              </a:r>
              <a:br>
                <a:rPr lang="ru-RU" sz="900" dirty="0">
                  <a:latin typeface="+mn-lt"/>
                </a:rPr>
              </a:br>
              <a:r>
                <a:rPr lang="ru-RU" sz="900" dirty="0">
                  <a:latin typeface="+mn-lt"/>
                </a:rPr>
                <a:t> </a:t>
              </a: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данных</a:t>
              </a: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A6AF6906-90B1-4F66-9A80-75C0F68C8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31340" y="4582942"/>
              <a:ext cx="1401103" cy="82687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8AEE493-F354-4EBC-AC8A-508BAAC5BE23}"/>
                </a:ext>
              </a:extLst>
            </p:cNvPr>
            <p:cNvSpPr txBox="1"/>
            <p:nvPr/>
          </p:nvSpPr>
          <p:spPr>
            <a:xfrm>
              <a:off x="8138107" y="5436277"/>
              <a:ext cx="1393041" cy="34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Аналитика и отчеты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7E40DB04-BBDA-4917-8281-339DD6E05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246"/>
            <a:stretch/>
          </p:blipFill>
          <p:spPr>
            <a:xfrm>
              <a:off x="4469898" y="4690212"/>
              <a:ext cx="444103" cy="380839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D45FD800-A9EA-486B-B37C-CA33D695C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246"/>
            <a:stretch/>
          </p:blipFill>
          <p:spPr>
            <a:xfrm>
              <a:off x="4856359" y="4700914"/>
              <a:ext cx="444103" cy="38083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8B8E9CD9-6D85-4368-9397-E5A6862A4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246"/>
            <a:stretch/>
          </p:blipFill>
          <p:spPr>
            <a:xfrm>
              <a:off x="5258025" y="4705798"/>
              <a:ext cx="444103" cy="380839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0CD7AEA-F20E-4177-A5A6-665526CC8B26}"/>
                </a:ext>
              </a:extLst>
            </p:cNvPr>
            <p:cNvSpPr txBox="1"/>
            <p:nvPr/>
          </p:nvSpPr>
          <p:spPr>
            <a:xfrm>
              <a:off x="4595918" y="5155021"/>
              <a:ext cx="954205" cy="468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>
                  <a:latin typeface="+mn-lt"/>
                </a:rPr>
                <a:t>Хранилища</a:t>
              </a:r>
              <a:br>
                <a:rPr lang="ru-RU" sz="900" dirty="0">
                  <a:latin typeface="+mn-lt"/>
                </a:rPr>
              </a:br>
              <a:r>
                <a:rPr lang="ru-RU" sz="900" dirty="0">
                  <a:latin typeface="+mn-lt"/>
                </a:rPr>
                <a:t>данных</a:t>
              </a:r>
              <a:br>
                <a:rPr lang="ru-RU" sz="900" dirty="0">
                  <a:latin typeface="+mn-lt"/>
                </a:rPr>
              </a:br>
              <a:r>
                <a:rPr lang="ru-RU" sz="900" dirty="0">
                  <a:latin typeface="+mn-lt"/>
                </a:rPr>
                <a:t>ОМСУ</a:t>
              </a:r>
            </a:p>
          </p:txBody>
        </p:sp>
        <p:sp>
          <p:nvSpPr>
            <p:cNvPr id="32" name="Скругленный прямоугольник 59">
              <a:extLst>
                <a:ext uri="{FF2B5EF4-FFF2-40B4-BE49-F238E27FC236}">
                  <a16:creationId xmlns:a16="http://schemas.microsoft.com/office/drawing/2014/main" xmlns="" id="{FE394E18-9AC9-4533-87F8-C8764C47BF97}"/>
                </a:ext>
              </a:extLst>
            </p:cNvPr>
            <p:cNvSpPr/>
            <p:nvPr/>
          </p:nvSpPr>
          <p:spPr>
            <a:xfrm>
              <a:off x="1042791" y="2799801"/>
              <a:ext cx="4903306" cy="3228674"/>
            </a:xfrm>
            <a:prstGeom prst="roundRect">
              <a:avLst/>
            </a:prstGeom>
            <a:noFill/>
            <a:ln>
              <a:solidFill>
                <a:srgbClr val="7E9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758AFFD3-F00C-4676-A2C4-4A1F3368D981}"/>
                </a:ext>
              </a:extLst>
            </p:cNvPr>
            <p:cNvSpPr txBox="1"/>
            <p:nvPr/>
          </p:nvSpPr>
          <p:spPr>
            <a:xfrm>
              <a:off x="2205457" y="2500612"/>
              <a:ext cx="3339298" cy="269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Серверная часть - ЦОД региона</a:t>
              </a:r>
            </a:p>
          </p:txBody>
        </p:sp>
        <p:sp>
          <p:nvSpPr>
            <p:cNvPr id="34" name="Скругленный прямоугольник 61">
              <a:extLst>
                <a:ext uri="{FF2B5EF4-FFF2-40B4-BE49-F238E27FC236}">
                  <a16:creationId xmlns:a16="http://schemas.microsoft.com/office/drawing/2014/main" xmlns="" id="{D566BC43-45A4-4367-A05B-5D549C987B49}"/>
                </a:ext>
              </a:extLst>
            </p:cNvPr>
            <p:cNvSpPr/>
            <p:nvPr/>
          </p:nvSpPr>
          <p:spPr>
            <a:xfrm>
              <a:off x="6449678" y="2781974"/>
              <a:ext cx="3458818" cy="3246501"/>
            </a:xfrm>
            <a:prstGeom prst="roundRect">
              <a:avLst/>
            </a:prstGeom>
            <a:noFill/>
            <a:ln>
              <a:solidFill>
                <a:srgbClr val="7E9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7994ADD-4EA0-495F-992F-AB2AF56DB02A}"/>
                </a:ext>
              </a:extLst>
            </p:cNvPr>
            <p:cNvSpPr txBox="1"/>
            <p:nvPr/>
          </p:nvSpPr>
          <p:spPr>
            <a:xfrm>
              <a:off x="7462631" y="2494828"/>
              <a:ext cx="1634978" cy="269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Тонкий</a:t>
              </a:r>
              <a:r>
                <a:rPr lang="ru-RU" sz="1300" b="1" dirty="0">
                  <a:latin typeface="+mn-lt"/>
                </a:rPr>
                <a:t> </a:t>
              </a:r>
              <a:r>
                <a:rPr lang="ru-RU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j-ea"/>
                  <a:cs typeface="+mj-cs"/>
                </a:rPr>
                <a:t>клиент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8C0097FE-F3B8-46E0-B547-5BB5CAB2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00372" y="4569370"/>
              <a:ext cx="1236438" cy="866908"/>
            </a:xfrm>
            <a:prstGeom prst="rect">
              <a:avLst/>
            </a:prstGeom>
          </p:spPr>
        </p:pic>
        <p:sp>
          <p:nvSpPr>
            <p:cNvPr id="38" name="Двойная стрелка влево/вправо 65">
              <a:extLst>
                <a:ext uri="{FF2B5EF4-FFF2-40B4-BE49-F238E27FC236}">
                  <a16:creationId xmlns:a16="http://schemas.microsoft.com/office/drawing/2014/main" xmlns="" id="{248FBDF8-9D0B-4F70-BED1-59331C6286DB}"/>
                </a:ext>
              </a:extLst>
            </p:cNvPr>
            <p:cNvSpPr/>
            <p:nvPr/>
          </p:nvSpPr>
          <p:spPr>
            <a:xfrm>
              <a:off x="5946097" y="4239433"/>
              <a:ext cx="503581" cy="122187"/>
            </a:xfrm>
            <a:prstGeom prst="leftRightArrow">
              <a:avLst/>
            </a:prstGeom>
            <a:solidFill>
              <a:srgbClr val="48273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</p:grpSp>
    </p:spTree>
    <p:extLst>
      <p:ext uri="{BB962C8B-B14F-4D97-AF65-F5344CB8AC3E}">
        <p14:creationId xmlns:p14="http://schemas.microsoft.com/office/powerpoint/2010/main" xmlns="" val="34954913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5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1285852" y="-24"/>
            <a:ext cx="6643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Как выглядит Система:</a:t>
            </a:r>
          </a:p>
          <a:p>
            <a:pPr algn="r"/>
            <a:r>
              <a:rPr lang="ru-RU" sz="24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Пользовательские интерфейсы</a:t>
            </a:r>
            <a:endParaRPr lang="ru-RU" sz="24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" y="1350162"/>
            <a:ext cx="3864720" cy="2221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78" y="1350163"/>
            <a:ext cx="4493302" cy="21095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06" y="3714752"/>
            <a:ext cx="4155674" cy="2357454"/>
          </a:xfrm>
          <a:prstGeom prst="rect">
            <a:avLst/>
          </a:prstGeom>
        </p:spPr>
      </p:pic>
      <p:pic>
        <p:nvPicPr>
          <p:cNvPr id="14" name="Рисунок 13" descr="Маршру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714752"/>
            <a:ext cx="3869073" cy="2214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Сельскохозяйственные задачи  решаемые с применением беспилотных комплексов"/>
          <p:cNvSpPr txBox="1"/>
          <p:nvPr/>
        </p:nvSpPr>
        <p:spPr>
          <a:xfrm>
            <a:off x="827584" y="260648"/>
            <a:ext cx="7119044" cy="4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3975" tIns="43975" rIns="43975" bIns="43975">
            <a:spAutoFit/>
          </a:bodyPr>
          <a:lstStyle/>
          <a:p>
            <a:pPr algn="r" defTabSz="995643">
              <a:defRPr sz="3000" b="1">
                <a:latin typeface="+mj-lt"/>
                <a:ea typeface="+mj-ea"/>
                <a:cs typeface="+mj-cs"/>
                <a:sym typeface="Helvetica"/>
              </a:defRPr>
            </a:pPr>
            <a:r>
              <a:rPr lang="ru-RU" sz="2400" dirty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Пример </a:t>
            </a:r>
            <a:r>
              <a:rPr lang="ru-RU" sz="24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цифрового</a:t>
            </a:r>
            <a:r>
              <a:rPr lang="en-US" sz="2400" dirty="0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err="1" smtClean="0">
                <a:solidFill>
                  <a:srgbClr val="003C6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ортофотоплана</a:t>
            </a:r>
            <a:endParaRPr lang="ru-RU" sz="2400" dirty="0">
              <a:solidFill>
                <a:srgbClr val="003C6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E378174-5430-4E3C-8EE3-9748795003C5}"/>
              </a:ext>
            </a:extLst>
          </p:cNvPr>
          <p:cNvSpPr txBox="1"/>
          <p:nvPr/>
        </p:nvSpPr>
        <p:spPr>
          <a:xfrm>
            <a:off x="2653158" y="5818325"/>
            <a:ext cx="5429489" cy="406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3" tIns="33863" rIns="33863" bIns="33863" numCol="1" spcCol="31375" rtlCol="0" anchor="t">
            <a:spAutoFit/>
          </a:bodyPr>
          <a:lstStyle/>
          <a:p>
            <a:pPr defTabSz="753008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- земельные участки с </a:t>
            </a:r>
            <a:r>
              <a:rPr lang="ru-RU" sz="1100" dirty="0">
                <a:latin typeface="+mn-lt"/>
              </a:rPr>
              <a:t>«самозахватом» более 10 % от площади по сведениям ЕГРН</a:t>
            </a:r>
            <a:endParaRPr lang="ru-RU" sz="1100" dirty="0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8196B354-056B-4580-B3EF-AAC220793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781" t="13082" b="23811"/>
          <a:stretch/>
        </p:blipFill>
        <p:spPr>
          <a:xfrm>
            <a:off x="778132" y="980728"/>
            <a:ext cx="6926723" cy="344090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974E8AA9-D61C-44F6-A4A4-237E7D316A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5483" t="52943" r="48736" b="35871"/>
          <a:stretch/>
        </p:blipFill>
        <p:spPr>
          <a:xfrm>
            <a:off x="1805265" y="5749996"/>
            <a:ext cx="773467" cy="363443"/>
          </a:xfrm>
          <a:prstGeom prst="rect">
            <a:avLst/>
          </a:prstGeom>
        </p:spPr>
      </p:pic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F21E5414-D779-4961-879A-0D6674D6C1BD}"/>
              </a:ext>
            </a:extLst>
          </p:cNvPr>
          <p:cNvCxnSpPr>
            <a:cxnSpLocks/>
          </p:cNvCxnSpPr>
          <p:nvPr/>
        </p:nvCxnSpPr>
        <p:spPr>
          <a:xfrm>
            <a:off x="1811265" y="5203048"/>
            <a:ext cx="767467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olid"/>
            <a:round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04731E5-68C9-462E-9C88-86E29BAA73C4}"/>
              </a:ext>
            </a:extLst>
          </p:cNvPr>
          <p:cNvSpPr txBox="1"/>
          <p:nvPr/>
        </p:nvSpPr>
        <p:spPr>
          <a:xfrm>
            <a:off x="2653158" y="5067599"/>
            <a:ext cx="2671770" cy="406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3" tIns="33863" rIns="33863" bIns="33863" numCol="1" spcCol="31375" rtlCol="0" anchor="t">
            <a:spAutoFit/>
          </a:bodyPr>
          <a:lstStyle/>
          <a:p>
            <a:pPr defTabSz="753008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- фактические границы земельных участков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2E1C752D-C311-49BF-ABD8-9B35E63BD853}"/>
              </a:ext>
            </a:extLst>
          </p:cNvPr>
          <p:cNvCxnSpPr>
            <a:cxnSpLocks/>
          </p:cNvCxnSpPr>
          <p:nvPr/>
        </p:nvCxnSpPr>
        <p:spPr>
          <a:xfrm>
            <a:off x="1811265" y="5541464"/>
            <a:ext cx="767467" cy="0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7E8044E-0E38-4A55-A918-6090B671DC9C}"/>
              </a:ext>
            </a:extLst>
          </p:cNvPr>
          <p:cNvSpPr txBox="1"/>
          <p:nvPr/>
        </p:nvSpPr>
        <p:spPr>
          <a:xfrm>
            <a:off x="2653158" y="5406014"/>
            <a:ext cx="5429489" cy="406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3" tIns="33863" rIns="33863" bIns="33863" numCol="1" spcCol="31375" rtlCol="0" anchor="t">
            <a:spAutoFit/>
          </a:bodyPr>
          <a:lstStyle/>
          <a:p>
            <a:pPr defTabSz="753008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- границы земельных участков и объектов капитального строительства по сведениям ЕГРН 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448F70A3-8059-47DC-8272-0BA0E1C3688C}"/>
              </a:ext>
            </a:extLst>
          </p:cNvPr>
          <p:cNvSpPr/>
          <p:nvPr/>
        </p:nvSpPr>
        <p:spPr>
          <a:xfrm>
            <a:off x="654191" y="4725144"/>
            <a:ext cx="2261625" cy="383812"/>
          </a:xfrm>
          <a:prstGeom prst="rect">
            <a:avLst/>
          </a:prstGeom>
        </p:spPr>
        <p:txBody>
          <a:bodyPr wrap="none" lIns="75301" tIns="37650" rIns="75301" bIns="3765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40:13:130604:238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4B3BE8DF-3FAF-48A0-B726-3B2A23B53555}"/>
              </a:ext>
            </a:extLst>
          </p:cNvPr>
          <p:cNvSpPr txBox="1"/>
          <p:nvPr/>
        </p:nvSpPr>
        <p:spPr>
          <a:xfrm>
            <a:off x="2886927" y="4797152"/>
            <a:ext cx="5429489" cy="237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3" tIns="33863" rIns="33863" bIns="33863" numCol="1" spcCol="31375" rtlCol="0" anchor="t">
            <a:spAutoFit/>
          </a:bodyPr>
          <a:lstStyle/>
          <a:p>
            <a:pPr defTabSz="753008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- кадастровый номер земельного участка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695644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9000" y="6153150"/>
            <a:ext cx="1905000" cy="4572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D02B739-DB16-42E7-9770-7DBF38EAB53D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6200000">
            <a:off x="2269736" y="118621"/>
            <a:ext cx="5237261" cy="6856102"/>
          </a:xfrm>
          <a:custGeom>
            <a:avLst/>
            <a:gdLst>
              <a:gd name="connsiteX0" fmla="*/ 0 w 2507418"/>
              <a:gd name="connsiteY0" fmla="*/ 0 h 292388"/>
              <a:gd name="connsiteX1" fmla="*/ 2507418 w 2507418"/>
              <a:gd name="connsiteY1" fmla="*/ 0 h 292388"/>
              <a:gd name="connsiteX2" fmla="*/ 2507418 w 2507418"/>
              <a:gd name="connsiteY2" fmla="*/ 292388 h 292388"/>
              <a:gd name="connsiteX3" fmla="*/ 0 w 2507418"/>
              <a:gd name="connsiteY3" fmla="*/ 292388 h 292388"/>
              <a:gd name="connsiteX4" fmla="*/ 0 w 2507418"/>
              <a:gd name="connsiteY4" fmla="*/ 0 h 2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418" h="292388">
                <a:moveTo>
                  <a:pt x="0" y="0"/>
                </a:moveTo>
                <a:lnTo>
                  <a:pt x="2507418" y="0"/>
                </a:lnTo>
                <a:lnTo>
                  <a:pt x="2507418" y="292388"/>
                </a:lnTo>
                <a:lnTo>
                  <a:pt x="0" y="292388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spcFirstLastPara="1" wrap="none">
            <a:prstTxWarp prst="textArchDown">
              <a:avLst>
                <a:gd name="adj" fmla="val 133619"/>
              </a:avLst>
            </a:prstTxWarp>
            <a:normAutofit/>
          </a:bodyPr>
          <a:lstStyle/>
          <a:p>
            <a:pPr algn="ctr" eaLnBrk="0" hangingPunct="0">
              <a:defRPr/>
            </a:pPr>
            <a:endParaRPr lang="ru-RU" sz="1600" b="1" dirty="0">
              <a:solidFill>
                <a:srgbClr val="514185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4108" name="Прямоугольник 32"/>
          <p:cNvSpPr>
            <a:spLocks noChangeArrowheads="1"/>
          </p:cNvSpPr>
          <p:nvPr/>
        </p:nvSpPr>
        <p:spPr bwMode="auto">
          <a:xfrm>
            <a:off x="214282" y="-24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Презентационная панель данных </a:t>
            </a:r>
          </a:p>
          <a:p>
            <a:pPr algn="r"/>
            <a:r>
              <a:rPr lang="ru-RU" sz="24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о налоговом потенциале </a:t>
            </a:r>
            <a:endParaRPr lang="ru-RU" sz="24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 descr="Презентационная панель. Участки не поставленные на кадастровый учет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94" y="928670"/>
            <a:ext cx="7177106" cy="52230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07950" y="25400"/>
            <a:ext cx="585788" cy="895350"/>
            <a:chOff x="107504" y="34416"/>
            <a:chExt cx="586976" cy="895658"/>
          </a:xfrm>
        </p:grpSpPr>
        <p:pic>
          <p:nvPicPr>
            <p:cNvPr id="7176" name="Picture 10" descr="Новый кораблик"/>
            <p:cNvPicPr>
              <a:picLocks noChangeAspect="1" noChangeArrowheads="1"/>
            </p:cNvPicPr>
            <p:nvPr/>
          </p:nvPicPr>
          <p:blipFill>
            <a:blip r:embed="rId3"/>
            <a:srcRect l="20483" b="20753"/>
            <a:stretch>
              <a:fillRect/>
            </a:stretch>
          </p:blipFill>
          <p:spPr bwMode="auto">
            <a:xfrm>
              <a:off x="107504" y="34416"/>
              <a:ext cx="586976" cy="74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10" descr="Новый кораблик"/>
            <p:cNvPicPr>
              <a:picLocks noChangeAspect="1" noChangeArrowheads="1"/>
            </p:cNvPicPr>
            <p:nvPr/>
          </p:nvPicPr>
          <p:blipFill>
            <a:blip r:embed="rId3"/>
            <a:srcRect t="82788"/>
            <a:stretch>
              <a:fillRect/>
            </a:stretch>
          </p:blipFill>
          <p:spPr bwMode="auto">
            <a:xfrm>
              <a:off x="107505" y="827489"/>
              <a:ext cx="470769" cy="10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 descr="Технология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8" y="970951"/>
            <a:ext cx="7715272" cy="5101255"/>
          </a:xfrm>
          <a:prstGeom prst="rect">
            <a:avLst/>
          </a:prstGeom>
        </p:spPr>
      </p:pic>
      <p:sp>
        <p:nvSpPr>
          <p:cNvPr id="8" name="Прямоугольник 32"/>
          <p:cNvSpPr>
            <a:spLocks noChangeArrowheads="1"/>
          </p:cNvSpPr>
          <p:nvPr/>
        </p:nvSpPr>
        <p:spPr bwMode="auto">
          <a:xfrm>
            <a:off x="214282" y="-24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Мониторинг исполнения </a:t>
            </a:r>
            <a:r>
              <a:rPr lang="ru-RU" sz="24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планов по </a:t>
            </a:r>
            <a:r>
              <a:rPr lang="ru-RU" sz="2400" b="1" dirty="0" smtClean="0">
                <a:solidFill>
                  <a:srgbClr val="003C69"/>
                </a:solidFill>
                <a:latin typeface="Tahoma" pitchFamily="34" charset="0"/>
                <a:cs typeface="Tahoma" pitchFamily="34" charset="0"/>
              </a:rPr>
              <a:t>привлечению объектов к налогообложению </a:t>
            </a:r>
            <a:endParaRPr lang="ru-RU" sz="2400" b="1" dirty="0">
              <a:solidFill>
                <a:srgbClr val="003C6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3068638"/>
            <a:ext cx="91440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200" spc="100" dirty="0" smtClean="0">
                <a:solidFill>
                  <a:srgbClr val="003C69"/>
                </a:solidFill>
                <a:latin typeface="Tahoma" pitchFamily="34" charset="0"/>
              </a:rPr>
              <a:t>СПАСИБО ЗА ВНИМАНИЕ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3716338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Корпорация </a:t>
            </a:r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«Парус», </a:t>
            </a:r>
          </a:p>
          <a:p>
            <a:pPr algn="ctr"/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129366, Москва, ул. Ярославская, </a:t>
            </a:r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д.10, </a:t>
            </a:r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корп.4, </a:t>
            </a:r>
          </a:p>
          <a:p>
            <a:pPr algn="ctr"/>
            <a:r>
              <a:rPr lang="ru-RU" sz="1000" dirty="0">
                <a:solidFill>
                  <a:srgbClr val="003C69"/>
                </a:solidFill>
                <a:latin typeface="Tahoma" pitchFamily="34" charset="0"/>
              </a:rPr>
              <a:t>(495) </a:t>
            </a:r>
            <a:r>
              <a:rPr lang="ru-RU" sz="1000" dirty="0" smtClean="0">
                <a:solidFill>
                  <a:srgbClr val="003C69"/>
                </a:solidFill>
                <a:latin typeface="Tahoma" pitchFamily="34" charset="0"/>
              </a:rPr>
              <a:t>617-42-22 </a:t>
            </a:r>
            <a:endParaRPr lang="ru-RU" sz="1000" dirty="0">
              <a:solidFill>
                <a:srgbClr val="003C69"/>
              </a:solidFill>
              <a:latin typeface="Tahoma" pitchFamily="34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0" y="4365625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 smtClean="0">
                <a:solidFill>
                  <a:srgbClr val="003C69"/>
                </a:solidFill>
                <a:latin typeface="Tahoma" pitchFamily="34" charset="0"/>
              </a:rPr>
              <a:t>www.parus.com</a:t>
            </a:r>
            <a:endParaRPr lang="ru-RU" sz="1000" dirty="0">
              <a:solidFill>
                <a:srgbClr val="003C69"/>
              </a:solidFill>
              <a:latin typeface="Tahoma" pitchFamily="34" charset="0"/>
            </a:endParaRPr>
          </a:p>
        </p:txBody>
      </p:sp>
      <p:pic>
        <p:nvPicPr>
          <p:cNvPr id="5125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1925" y="1412875"/>
            <a:ext cx="1200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412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4469018c263f5385f961b2a8695495c064aaf"/>
</p:tagLst>
</file>

<file path=ppt/theme/theme1.xml><?xml version="1.0" encoding="utf-8"?>
<a:theme xmlns:a="http://schemas.openxmlformats.org/drawingml/2006/main" name="2014-Хим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ПТ_presentation_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ПТ_presentation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ПТ_presentation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ПТ_presentation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2014-Химки</Template>
  <TotalTime>6805</TotalTime>
  <Words>955</Words>
  <Application>Microsoft Office PowerPoint</Application>
  <PresentationFormat>Экран (4:3)</PresentationFormat>
  <Paragraphs>137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2014-Химки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Набоких</dc:creator>
  <cp:lastModifiedBy>LoparevA</cp:lastModifiedBy>
  <cp:revision>632</cp:revision>
  <dcterms:created xsi:type="dcterms:W3CDTF">2014-03-13T13:14:00Z</dcterms:created>
  <dcterms:modified xsi:type="dcterms:W3CDTF">2019-06-05T12:18:22Z</dcterms:modified>
</cp:coreProperties>
</file>