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56" r:id="rId6"/>
    <p:sldId id="539" r:id="rId7"/>
    <p:sldId id="502" r:id="rId8"/>
    <p:sldId id="498" r:id="rId9"/>
    <p:sldId id="496" r:id="rId10"/>
    <p:sldId id="509" r:id="rId11"/>
    <p:sldId id="512" r:id="rId12"/>
    <p:sldId id="515" r:id="rId13"/>
    <p:sldId id="516" r:id="rId14"/>
    <p:sldId id="537" r:id="rId15"/>
    <p:sldId id="531" r:id="rId16"/>
    <p:sldId id="538" r:id="rId17"/>
    <p:sldId id="505" r:id="rId18"/>
    <p:sldId id="339" r:id="rId19"/>
  </p:sldIdLst>
  <p:sldSz cx="9144000" cy="5143500" type="screen16x9"/>
  <p:notesSz cx="6797675" cy="9928225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2">
          <p15:clr>
            <a:srgbClr val="A4A3A4"/>
          </p15:clr>
        </p15:guide>
        <p15:guide id="2" orient="horz" pos="804">
          <p15:clr>
            <a:srgbClr val="A4A3A4"/>
          </p15:clr>
        </p15:guide>
        <p15:guide id="3" orient="horz" pos="1031">
          <p15:clr>
            <a:srgbClr val="A4A3A4"/>
          </p15:clr>
        </p15:guide>
        <p15:guide id="4" orient="horz" pos="191">
          <p15:clr>
            <a:srgbClr val="A4A3A4"/>
          </p15:clr>
        </p15:guide>
        <p15:guide id="5" orient="horz" pos="599">
          <p15:clr>
            <a:srgbClr val="A4A3A4"/>
          </p15:clr>
        </p15:guide>
        <p15:guide id="6" pos="5477">
          <p15:clr>
            <a:srgbClr val="A4A3A4"/>
          </p15:clr>
        </p15:guide>
        <p15:guide id="7" pos="68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fficeUSER" initials="AA" lastIdx="0" clrIdx="0"/>
  <p:cmAuthor id="1" name="Глазунова Юлия Сергеевна" initials="ГЮС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EB0F0F"/>
    <a:srgbClr val="4F009E"/>
    <a:srgbClr val="6600CC"/>
    <a:srgbClr val="008000"/>
    <a:srgbClr val="CCFFCC"/>
    <a:srgbClr val="12C7D0"/>
    <a:srgbClr val="660066"/>
    <a:srgbClr val="14DCE6"/>
    <a:srgbClr val="CE2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93491" autoAdjust="0"/>
  </p:normalViewPr>
  <p:slideViewPr>
    <p:cSldViewPr showGuides="1">
      <p:cViewPr>
        <p:scale>
          <a:sx n="98" d="100"/>
          <a:sy n="98" d="100"/>
        </p:scale>
        <p:origin x="-2166" y="-870"/>
      </p:cViewPr>
      <p:guideLst>
        <p:guide orient="horz" pos="3117"/>
        <p:guide orient="horz" pos="804"/>
        <p:guide orient="horz" pos="1030"/>
        <p:guide orient="horz" pos="191"/>
        <p:guide orient="horz" pos="599"/>
        <p:guide orient="horz" pos="554"/>
        <p:guide pos="5488"/>
        <p:guide pos="680"/>
        <p:guide pos="12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/>
              <a:t>04.10.2016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D4186-B7A2-4B26-A160-2661164BB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973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/>
              <a:t>04.10.2016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DBF57-C62A-424B-B58C-7887CF9242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058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413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69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5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70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EB0F0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73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594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19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69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08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7DBF57-C62A-424B-B58C-7887CF92421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1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new! ФС_2017\Презентация\Титульник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7" y="0"/>
            <a:ext cx="914535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19172" y="2448306"/>
            <a:ext cx="5494841" cy="788670"/>
          </a:xfrm>
        </p:spPr>
        <p:txBody>
          <a:bodyPr>
            <a:norm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НАЗВАНИЕ ПРЕЗЕНТАЦИИ.</a:t>
            </a:r>
            <a:br>
              <a:rPr lang="ru-RU" dirty="0"/>
            </a:br>
            <a:r>
              <a:rPr lang="ru-RU" dirty="0"/>
              <a:t>ПРЕЗЕНТАЦИЯ. Все буквы заглавные.</a:t>
            </a:r>
            <a:br>
              <a:rPr lang="ru-RU" dirty="0"/>
            </a:br>
            <a:r>
              <a:rPr lang="ru-RU" dirty="0"/>
              <a:t>«ARIAL 20, полужирный (</a:t>
            </a:r>
            <a:r>
              <a:rPr lang="ru-RU" dirty="0" err="1"/>
              <a:t>п</a:t>
            </a:r>
            <a:r>
              <a:rPr lang="ru-RU" dirty="0"/>
              <a:t>/ж)»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119172" y="4191930"/>
            <a:ext cx="2675675" cy="233172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ФИО, </a:t>
            </a:r>
            <a:r>
              <a:rPr lang="en-US" dirty="0"/>
              <a:t>Arial 14, </a:t>
            </a:r>
            <a:r>
              <a:rPr lang="ru-RU" dirty="0" err="1"/>
              <a:t>п</a:t>
            </a:r>
            <a:r>
              <a:rPr lang="ru-RU" dirty="0"/>
              <a:t>/ж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19172" y="4431960"/>
            <a:ext cx="2675675" cy="233172"/>
          </a:xfrm>
        </p:spPr>
        <p:txBody>
          <a:bodyPr lIns="0" tIns="0" rIns="0" bIns="0" anchor="ctr"/>
          <a:lstStyle>
            <a:lvl1pPr marL="0" algn="l" defTabSz="779252" rtl="0" eaLnBrk="1" latinLnBrk="0" hangingPunct="1">
              <a:buNone/>
              <a:def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779252" rtl="0" eaLnBrk="1" latinLnBrk="0" hangingPunct="1">
              <a:def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779252" rtl="0" eaLnBrk="1" latinLnBrk="0" hangingPunct="1">
              <a:def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779252" rtl="0" eaLnBrk="1" latinLnBrk="0" hangingPunct="1">
              <a:def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779252" rtl="0" eaLnBrk="1" latinLnBrk="0" hangingPunct="1">
              <a:def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ru-RU" dirty="0"/>
              <a:t>Должность, </a:t>
            </a:r>
            <a:r>
              <a:rPr lang="en-US" dirty="0"/>
              <a:t>Arial 14</a:t>
            </a:r>
            <a:endParaRPr lang="ru-RU" dirty="0"/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344E4-5E8A-4F97-8707-05640C78D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256"/>
              </a:spcAft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</a:tabLst>
              <a:defRPr b="0"/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b="1" dirty="0">
                <a:solidFill>
                  <a:srgbClr val="FF0000"/>
                </a:solidFill>
              </a:rPr>
              <a:t>НАЗВАНИЕ. ВСЕ БУКВЫ ЗАГЛАВНЫЕ.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(ARI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ru-RU" b="1" dirty="0">
                <a:solidFill>
                  <a:srgbClr val="FF0000"/>
                </a:solidFill>
              </a:rPr>
              <a:t>L, </a:t>
            </a:r>
            <a:r>
              <a:rPr lang="en-US" b="1" dirty="0">
                <a:solidFill>
                  <a:srgbClr val="FF0000"/>
                </a:solidFill>
              </a:rPr>
              <a:t>25</a:t>
            </a:r>
            <a:r>
              <a:rPr lang="ru-RU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1634140"/>
            <a:ext cx="7609742" cy="3303389"/>
          </a:xfrm>
        </p:spPr>
        <p:txBody>
          <a:bodyPr tIns="0"/>
          <a:lstStyle>
            <a:lvl1pPr marL="0" marR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400"/>
            </a:lvl1pPr>
            <a:lvl2pPr marL="233162" marR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200"/>
            </a:lvl3pPr>
          </a:lstStyle>
          <a:p>
            <a:pPr marL="233776" marR="0" lvl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/>
              <a:t>Текст (</a:t>
            </a:r>
            <a:r>
              <a:rPr lang="en-US" dirty="0"/>
              <a:t>Arial, 16)</a:t>
            </a:r>
            <a:endParaRPr lang="ru-RU" dirty="0"/>
          </a:p>
          <a:p>
            <a:pPr marL="467551" marR="0" lvl="1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/>
              <a:t>Текст (</a:t>
            </a:r>
            <a:r>
              <a:rPr lang="en-US" dirty="0"/>
              <a:t>Arial, 14)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12" y="951570"/>
            <a:ext cx="6711488" cy="346091"/>
          </a:xfrm>
        </p:spPr>
        <p:txBody>
          <a:bodyPr tIns="0" bIns="0" anchor="t">
            <a:normAutofit/>
          </a:bodyPr>
          <a:lstStyle>
            <a:lvl1pPr hangingPunct="1">
              <a:lnSpc>
                <a:spcPct val="100000"/>
              </a:lnSpc>
              <a:spcAft>
                <a:spcPts val="256"/>
              </a:spcAft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>
                <a:solidFill>
                  <a:schemeClr val="tx1"/>
                </a:solidFill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>
                <a:solidFill>
                  <a:srgbClr val="002060"/>
                </a:solidFill>
              </a:rPr>
              <a:t>Заголовок (</a:t>
            </a:r>
            <a:r>
              <a:rPr lang="ru-RU" b="1" dirty="0" err="1">
                <a:solidFill>
                  <a:srgbClr val="002060"/>
                </a:solidFill>
              </a:rPr>
              <a:t>Ari</a:t>
            </a:r>
            <a:r>
              <a:rPr lang="en-US" b="1" dirty="0">
                <a:solidFill>
                  <a:srgbClr val="002060"/>
                </a:solidFill>
              </a:rPr>
              <a:t>a</a:t>
            </a:r>
            <a:r>
              <a:rPr lang="ru-RU" b="1" dirty="0">
                <a:solidFill>
                  <a:srgbClr val="002060"/>
                </a:solidFill>
              </a:rPr>
              <a:t>l, </a:t>
            </a:r>
            <a:r>
              <a:rPr lang="en-US" b="1" dirty="0">
                <a:solidFill>
                  <a:srgbClr val="002060"/>
                </a:solidFill>
              </a:rPr>
              <a:t>20</a:t>
            </a:r>
            <a:r>
              <a:rPr lang="ru-RU" b="1" dirty="0">
                <a:solidFill>
                  <a:srgbClr val="002060"/>
                </a:solidFill>
              </a:rPr>
              <a:t>) 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4758993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344E4-5E8A-4F97-8707-05640C78D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344E4-5E8A-4F97-8707-05640C78D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екст справа (версия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spcAft>
                <a:spcPts val="256"/>
              </a:spcAft>
              <a:defRPr sz="2100" b="0"/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НАЗВАНИЕ. ВСЕ БУКВЫ ЗАГЛАВНЫЕ.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(ARI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ru-RU" b="1" dirty="0">
                <a:solidFill>
                  <a:srgbClr val="FF0000"/>
                </a:solidFill>
              </a:rPr>
              <a:t>L, </a:t>
            </a:r>
            <a:r>
              <a:rPr lang="en-US" b="1" dirty="0">
                <a:solidFill>
                  <a:srgbClr val="FF0000"/>
                </a:solidFill>
              </a:rPr>
              <a:t>25</a:t>
            </a:r>
            <a:r>
              <a:rPr lang="ru-RU" b="1" dirty="0">
                <a:solidFill>
                  <a:srgbClr val="FF0000"/>
                </a:solidFill>
              </a:rPr>
              <a:t>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12" y="951570"/>
            <a:ext cx="6711484" cy="346091"/>
          </a:xfrm>
        </p:spPr>
        <p:txBody>
          <a:bodyPr vert="horz" lIns="0" tIns="0" rIns="0" bIns="0" rtlCol="0" anchor="t">
            <a:normAutofit/>
          </a:bodyPr>
          <a:lstStyle>
            <a:lvl1pPr marL="233776" indent="-233776" algn="l" defTabSz="7792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lang="ru-RU" sz="1700" b="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>
                <a:solidFill>
                  <a:srgbClr val="002060"/>
                </a:solidFill>
              </a:rPr>
              <a:t>Заголовок (</a:t>
            </a:r>
            <a:r>
              <a:rPr lang="ru-RU" b="1" dirty="0" err="1">
                <a:solidFill>
                  <a:srgbClr val="002060"/>
                </a:solidFill>
              </a:rPr>
              <a:t>Ari</a:t>
            </a:r>
            <a:r>
              <a:rPr lang="en-US" b="1" dirty="0">
                <a:solidFill>
                  <a:srgbClr val="002060"/>
                </a:solidFill>
              </a:rPr>
              <a:t>a</a:t>
            </a:r>
            <a:r>
              <a:rPr lang="ru-RU" b="1" dirty="0">
                <a:solidFill>
                  <a:srgbClr val="002060"/>
                </a:solidFill>
              </a:rPr>
              <a:t>l, </a:t>
            </a:r>
            <a:r>
              <a:rPr lang="en-US" b="1" dirty="0">
                <a:solidFill>
                  <a:srgbClr val="002060"/>
                </a:solidFill>
              </a:rPr>
              <a:t>20</a:t>
            </a:r>
            <a:r>
              <a:rPr lang="ru-RU" b="1" dirty="0">
                <a:solidFill>
                  <a:srgbClr val="002060"/>
                </a:solidFill>
              </a:rPr>
              <a:t>)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5070172" y="1634133"/>
            <a:ext cx="3621024" cy="3303627"/>
          </a:xfrm>
        </p:spPr>
        <p:txBody>
          <a:bodyPr lIns="0" tIns="0">
            <a:normAutofit/>
          </a:bodyPr>
          <a:lstStyle>
            <a:lvl1pPr marL="0" marR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/>
              <a:defRPr sz="1400"/>
            </a:lvl1pPr>
            <a:lvl2pPr marL="467551" marR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233776" marR="0" lvl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/>
              <a:t>Текст (</a:t>
            </a:r>
            <a:r>
              <a:rPr lang="en-US" dirty="0"/>
              <a:t>Arial, 16)</a:t>
            </a:r>
            <a:endParaRPr lang="ru-RU" dirty="0"/>
          </a:p>
          <a:p>
            <a:pPr marL="467551" marR="0" lvl="1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/>
              <a:t>Текст (</a:t>
            </a:r>
            <a:r>
              <a:rPr lang="en-US" dirty="0"/>
              <a:t>Arial, 14)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 hasCustomPrompt="1"/>
          </p:nvPr>
        </p:nvSpPr>
        <p:spPr>
          <a:xfrm>
            <a:off x="1080399" y="1632204"/>
            <a:ext cx="3806718" cy="3305556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Вставка рисунка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344E4-5E8A-4F97-8707-05640C78D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spcAft>
                <a:spcPts val="256"/>
              </a:spcAft>
              <a:defRPr sz="2100" b="0"/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НАЗВАНИЕ. ВСЕ БУКВЫ ЗАГЛАВНЫЕ.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(ARI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ru-RU" b="1" dirty="0">
                <a:solidFill>
                  <a:srgbClr val="FF0000"/>
                </a:solidFill>
              </a:rPr>
              <a:t>L, </a:t>
            </a:r>
            <a:r>
              <a:rPr lang="en-US" b="1" dirty="0">
                <a:solidFill>
                  <a:srgbClr val="FF0000"/>
                </a:solidFill>
              </a:rPr>
              <a:t>25</a:t>
            </a:r>
            <a:r>
              <a:rPr lang="ru-RU" b="1" dirty="0">
                <a:solidFill>
                  <a:srgbClr val="FF0000"/>
                </a:solidFill>
              </a:rPr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81454" y="1634133"/>
            <a:ext cx="7609742" cy="1309878"/>
          </a:xfrm>
        </p:spPr>
        <p:txBody>
          <a:bodyPr tIns="0"/>
          <a:lstStyle>
            <a:lvl1pPr marL="0" marR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400"/>
            </a:lvl1pPr>
            <a:lvl2pPr marL="467551" marR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200"/>
            </a:lvl2pPr>
          </a:lstStyle>
          <a:p>
            <a:pPr marL="233776" marR="0" lvl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/>
              <a:t>Текст (</a:t>
            </a:r>
            <a:r>
              <a:rPr lang="en-US" dirty="0"/>
              <a:t>Arial, 16)</a:t>
            </a:r>
            <a:endParaRPr lang="ru-RU" dirty="0"/>
          </a:p>
          <a:p>
            <a:pPr marL="467551" marR="0" lvl="1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/>
              <a:t>Текст (</a:t>
            </a:r>
            <a:r>
              <a:rPr lang="en-US" dirty="0"/>
              <a:t>Arial, 14)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81454" y="1148953"/>
            <a:ext cx="7609742" cy="346091"/>
          </a:xfrm>
        </p:spPr>
        <p:txBody>
          <a:bodyPr vert="horz" lIns="0" tIns="0" rIns="0" bIns="0" rtlCol="0" anchor="t">
            <a:normAutofit/>
          </a:bodyPr>
          <a:lstStyle>
            <a:lvl1pPr marL="233776" indent="-233776" algn="l" defTabSz="7792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lang="ru-RU" sz="15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>
                <a:solidFill>
                  <a:srgbClr val="002060"/>
                </a:solidFill>
              </a:rPr>
              <a:t>Заголовок (</a:t>
            </a:r>
            <a:r>
              <a:rPr lang="ru-RU" b="1" dirty="0" err="1">
                <a:solidFill>
                  <a:srgbClr val="002060"/>
                </a:solidFill>
              </a:rPr>
              <a:t>Ari</a:t>
            </a:r>
            <a:r>
              <a:rPr lang="en-US" b="1" dirty="0">
                <a:solidFill>
                  <a:srgbClr val="002060"/>
                </a:solidFill>
              </a:rPr>
              <a:t>a</a:t>
            </a:r>
            <a:r>
              <a:rPr lang="ru-RU" b="1" dirty="0">
                <a:solidFill>
                  <a:srgbClr val="002060"/>
                </a:solidFill>
              </a:rPr>
              <a:t>l, 18, полужирный) 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1081457" y="3627777"/>
            <a:ext cx="7609743" cy="1309878"/>
          </a:xfrm>
        </p:spPr>
        <p:txBody>
          <a:bodyPr tIns="0"/>
          <a:lstStyle>
            <a:lvl1pPr marL="0" marR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400"/>
            </a:lvl1pPr>
            <a:lvl2pPr marL="467551" marR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 sz="1200"/>
            </a:lvl2pPr>
          </a:lstStyle>
          <a:p>
            <a:pPr marL="233776" marR="0" lvl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/>
              <a:t>Текст (</a:t>
            </a:r>
            <a:r>
              <a:rPr lang="en-US" dirty="0"/>
              <a:t>Arial, 16)</a:t>
            </a:r>
            <a:endParaRPr lang="ru-RU" dirty="0"/>
          </a:p>
          <a:p>
            <a:pPr marL="467551" marR="0" lvl="1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lang="ru-RU" dirty="0"/>
              <a:t>Текст (</a:t>
            </a:r>
            <a:r>
              <a:rPr lang="en-US" dirty="0"/>
              <a:t>Arial, 14)</a:t>
            </a:r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1081457" y="3143250"/>
            <a:ext cx="7609743" cy="346091"/>
          </a:xfrm>
        </p:spPr>
        <p:txBody>
          <a:bodyPr vert="horz" lIns="0" tIns="0" rIns="0" bIns="0" rtlCol="0" anchor="t">
            <a:normAutofit/>
          </a:bodyPr>
          <a:lstStyle>
            <a:lvl1pPr marL="233776" indent="-233776" algn="l" defTabSz="7792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lang="ru-RU" sz="15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>
                <a:solidFill>
                  <a:srgbClr val="002060"/>
                </a:solidFill>
              </a:rPr>
              <a:t>Заголовок (</a:t>
            </a:r>
            <a:r>
              <a:rPr lang="ru-RU" b="1" dirty="0" err="1">
                <a:solidFill>
                  <a:srgbClr val="002060"/>
                </a:solidFill>
              </a:rPr>
              <a:t>Ari</a:t>
            </a:r>
            <a:r>
              <a:rPr lang="en-US" b="1" dirty="0">
                <a:solidFill>
                  <a:srgbClr val="002060"/>
                </a:solidFill>
              </a:rPr>
              <a:t>a</a:t>
            </a:r>
            <a:r>
              <a:rPr lang="ru-RU" b="1" dirty="0">
                <a:solidFill>
                  <a:srgbClr val="002060"/>
                </a:solidFill>
              </a:rPr>
              <a:t>l, 18, полужирный) 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344E4-5E8A-4F97-8707-05640C78D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ки и плашки с текстом (верст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spcAft>
                <a:spcPts val="256"/>
              </a:spcAft>
              <a:defRPr sz="2100" b="0"/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НАЗВАНИЕ. ВСЕ БУКВЫ ЗАГЛАВНЫЕ.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(ARI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ru-RU" b="1" dirty="0">
                <a:solidFill>
                  <a:srgbClr val="FF0000"/>
                </a:solidFill>
              </a:rPr>
              <a:t>L, </a:t>
            </a:r>
            <a:r>
              <a:rPr lang="en-US" b="1" dirty="0">
                <a:solidFill>
                  <a:srgbClr val="FF0000"/>
                </a:solidFill>
              </a:rPr>
              <a:t>25</a:t>
            </a:r>
            <a:r>
              <a:rPr lang="ru-RU" b="1" dirty="0">
                <a:solidFill>
                  <a:srgbClr val="FF0000"/>
                </a:solidFill>
              </a:rPr>
              <a:t>)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983405" y="951570"/>
            <a:ext cx="6711488" cy="346091"/>
          </a:xfrm>
        </p:spPr>
        <p:txBody>
          <a:bodyPr vert="horz" lIns="0" tIns="0" rIns="0" bIns="0" rtlCol="0" anchor="t">
            <a:normAutofit/>
          </a:bodyPr>
          <a:lstStyle>
            <a:lvl1pPr marL="233776" indent="-233776" algn="l" defTabSz="7792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lang="ru-RU" sz="1700" b="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 dirty="0">
                <a:solidFill>
                  <a:srgbClr val="002060"/>
                </a:solidFill>
              </a:rPr>
              <a:t>Заголовок (</a:t>
            </a:r>
            <a:r>
              <a:rPr lang="ru-RU" b="1" dirty="0" err="1">
                <a:solidFill>
                  <a:srgbClr val="002060"/>
                </a:solidFill>
              </a:rPr>
              <a:t>Ari</a:t>
            </a:r>
            <a:r>
              <a:rPr lang="en-US" b="1" dirty="0">
                <a:solidFill>
                  <a:srgbClr val="002060"/>
                </a:solidFill>
              </a:rPr>
              <a:t>a</a:t>
            </a:r>
            <a:r>
              <a:rPr lang="ru-RU" b="1" dirty="0">
                <a:solidFill>
                  <a:srgbClr val="002060"/>
                </a:solidFill>
              </a:rPr>
              <a:t>l, </a:t>
            </a:r>
            <a:r>
              <a:rPr lang="en-US" b="1" dirty="0">
                <a:solidFill>
                  <a:srgbClr val="002060"/>
                </a:solidFill>
              </a:rPr>
              <a:t>20</a:t>
            </a:r>
            <a:r>
              <a:rPr lang="ru-RU" b="1" dirty="0">
                <a:solidFill>
                  <a:srgbClr val="002060"/>
                </a:solidFill>
              </a:rPr>
              <a:t>) </a:t>
            </a:r>
          </a:p>
        </p:txBody>
      </p:sp>
      <p:sp>
        <p:nvSpPr>
          <p:cNvPr id="11" name="Line 1"/>
          <p:cNvSpPr>
            <a:spLocks noChangeShapeType="1"/>
          </p:cNvSpPr>
          <p:nvPr userDrawn="1"/>
        </p:nvSpPr>
        <p:spPr bwMode="auto">
          <a:xfrm>
            <a:off x="1081458" y="2711475"/>
            <a:ext cx="7613435" cy="1191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77925" tIns="38963" rIns="77925" bIns="38963"/>
          <a:lstStyle/>
          <a:p>
            <a:endParaRPr lang="ru-RU"/>
          </a:p>
        </p:txBody>
      </p:sp>
      <p:sp>
        <p:nvSpPr>
          <p:cNvPr id="12" name="Line 1"/>
          <p:cNvSpPr>
            <a:spLocks noChangeShapeType="1"/>
          </p:cNvSpPr>
          <p:nvPr userDrawn="1"/>
        </p:nvSpPr>
        <p:spPr bwMode="auto">
          <a:xfrm>
            <a:off x="1081458" y="3859226"/>
            <a:ext cx="7613435" cy="1191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 lIns="77925" tIns="38963" rIns="77925" bIns="38963"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4976" y="1634132"/>
            <a:ext cx="6146729" cy="1008126"/>
          </a:xfrm>
        </p:spPr>
        <p:txBody>
          <a:bodyPr lIns="0" tIns="0" anchor="ctr">
            <a:normAutofit/>
          </a:bodyPr>
          <a:lstStyle>
            <a:lvl1pPr marL="0" marR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000"/>
            </a:lvl1pPr>
            <a:lvl2pPr marL="467551" marR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</a:lstStyle>
          <a:p>
            <a:pPr marL="233776" marR="0" lvl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/>
              <a:t>Текст (</a:t>
            </a:r>
            <a:r>
              <a:rPr lang="en-US" dirty="0"/>
              <a:t>Arial, 12)</a:t>
            </a:r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540628" y="2781883"/>
            <a:ext cx="6151077" cy="1008126"/>
          </a:xfrm>
        </p:spPr>
        <p:txBody>
          <a:bodyPr lIns="0" tIns="0" anchor="ctr">
            <a:normAutofit/>
          </a:bodyPr>
          <a:lstStyle>
            <a:lvl1pPr marL="0" marR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000"/>
            </a:lvl1pPr>
          </a:lstStyle>
          <a:p>
            <a:pPr marL="233776" marR="0" lvl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/>
              <a:t>Текст (</a:t>
            </a:r>
            <a:r>
              <a:rPr lang="en-US" dirty="0"/>
              <a:t>Arial, 12)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2540628" y="3929634"/>
            <a:ext cx="6151077" cy="1008126"/>
          </a:xfrm>
        </p:spPr>
        <p:txBody>
          <a:bodyPr lIns="0" tIns="0" anchor="ctr">
            <a:normAutofit/>
          </a:bodyPr>
          <a:lstStyle>
            <a:lvl1pPr marL="0" marR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000"/>
            </a:lvl1pPr>
          </a:lstStyle>
          <a:p>
            <a:pPr marL="233776" marR="0" lvl="0" indent="-233776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ru-RU" dirty="0"/>
              <a:t>Текст (</a:t>
            </a:r>
            <a:r>
              <a:rPr lang="en-US" dirty="0"/>
              <a:t>Arial, 12)</a:t>
            </a:r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17" hasCustomPrompt="1"/>
          </p:nvPr>
        </p:nvSpPr>
        <p:spPr>
          <a:xfrm>
            <a:off x="1081454" y="1634132"/>
            <a:ext cx="1291414" cy="1008126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8" name="Содержимое 16"/>
          <p:cNvSpPr>
            <a:spLocks noGrp="1"/>
          </p:cNvSpPr>
          <p:nvPr>
            <p:ph sz="quarter" idx="18" hasCustomPrompt="1"/>
          </p:nvPr>
        </p:nvSpPr>
        <p:spPr>
          <a:xfrm>
            <a:off x="1084385" y="2781883"/>
            <a:ext cx="1291414" cy="1008126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9" name="Содержимое 16"/>
          <p:cNvSpPr>
            <a:spLocks noGrp="1"/>
          </p:cNvSpPr>
          <p:nvPr>
            <p:ph sz="quarter" idx="19" hasCustomPrompt="1"/>
          </p:nvPr>
        </p:nvSpPr>
        <p:spPr>
          <a:xfrm>
            <a:off x="1081454" y="3929634"/>
            <a:ext cx="1291414" cy="1008126"/>
          </a:xfrm>
          <a:ln w="635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344E4-5E8A-4F97-8707-05640C78D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new! ФС_2017\Презентация\Титульник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7" y="0"/>
            <a:ext cx="914535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545" y="301751"/>
            <a:ext cx="6707652" cy="644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1455" y="1634136"/>
            <a:ext cx="7609038" cy="33033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344E4-5E8A-4F97-8707-05640C78D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84" r:id="rId4"/>
    <p:sldLayoutId id="2147483661" r:id="rId5"/>
    <p:sldLayoutId id="2147483667" r:id="rId6"/>
    <p:sldLayoutId id="2147483683" r:id="rId7"/>
  </p:sldLayoutIdLst>
  <p:hf hdr="0" ftr="0" dt="0"/>
  <p:txStyles>
    <p:titleStyle>
      <a:lvl1pPr algn="l" defTabSz="779252" rtl="0" eaLnBrk="1" latinLnBrk="0" hangingPunct="1">
        <a:spcBef>
          <a:spcPct val="0"/>
        </a:spcBef>
        <a:spcAft>
          <a:spcPts val="256"/>
        </a:spcAft>
        <a:buNone/>
        <a:defRPr sz="2100" b="0" kern="1200" cap="all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0" indent="-233776" algn="l" defTabSz="779252" rtl="0" eaLnBrk="1" latinLnBrk="0" hangingPunct="1">
        <a:spcBef>
          <a:spcPts val="0"/>
        </a:spcBef>
        <a:spcAft>
          <a:spcPts val="511"/>
        </a:spcAft>
        <a:buClr>
          <a:schemeClr val="bg2"/>
        </a:buClr>
        <a:buSzPct val="130000"/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467551" indent="-233776" algn="l" defTabSz="779252" rtl="0" eaLnBrk="1" latinLnBrk="0" hangingPunct="1">
        <a:spcBef>
          <a:spcPts val="0"/>
        </a:spcBef>
        <a:spcAft>
          <a:spcPts val="511"/>
        </a:spcAft>
        <a:buClr>
          <a:schemeClr val="bg2"/>
        </a:buClr>
        <a:buSzPct val="70000"/>
        <a:buFont typeface="Wingdings" pitchFamily="2" charset="2"/>
        <a:buChar char="Ø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701327" indent="-233776" algn="l" defTabSz="779252" rtl="0" eaLnBrk="1" latinLnBrk="0" hangingPunct="1">
        <a:spcBef>
          <a:spcPts val="0"/>
        </a:spcBef>
        <a:spcAft>
          <a:spcPts val="511"/>
        </a:spcAft>
        <a:buClr>
          <a:schemeClr val="bg2"/>
        </a:buClr>
        <a:buSzPct val="70000"/>
        <a:buFont typeface="Wingdings" pitchFamily="2" charset="2"/>
        <a:buChar char="Ø"/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3613639" y="4684014"/>
            <a:ext cx="2675675" cy="233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Заголовок 14"/>
          <p:cNvSpPr txBox="1">
            <a:spLocks/>
          </p:cNvSpPr>
          <p:nvPr/>
        </p:nvSpPr>
        <p:spPr>
          <a:xfrm>
            <a:off x="604367" y="2395854"/>
            <a:ext cx="6199881" cy="1544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Использование </a:t>
            </a:r>
            <a:r>
              <a:rPr lang="ru-RU" sz="2000" dirty="0"/>
              <a:t>ИТ-технологий в практике инициативного бюджетирования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b="0" dirty="0" smtClean="0"/>
              <a:t>действенный </a:t>
            </a:r>
            <a:r>
              <a:rPr lang="ru-RU" sz="2000" b="0" dirty="0"/>
              <a:t>инструмент повышения эффективности бюджетных </a:t>
            </a:r>
            <a:r>
              <a:rPr lang="ru-RU" sz="2000" b="0" dirty="0" smtClean="0"/>
              <a:t>расходов</a:t>
            </a:r>
            <a:endParaRPr lang="ru-RU" sz="2000" b="0" dirty="0"/>
          </a:p>
        </p:txBody>
      </p:sp>
      <p:sp>
        <p:nvSpPr>
          <p:cNvPr id="2" name="AutoShape 2" descr="ÐÐºÐ¾Ð½ÐºÐ° Ð¿Ð¾Ð»ÑÐ·Ð¾Ð²Ð°ÑÐµÐ»Ñ: a.verveik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ÐºÐ¾Ð½ÐºÐ° Ð¿Ð¾Ð»ÑÐ·Ð¾Ð²Ð°ÑÐµÐ»Ñ: a.verveik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9532" y="3219822"/>
            <a:ext cx="3672408" cy="1404000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ot"/>
            <a:round/>
            <a:headEnd/>
            <a:tailEnd/>
          </a:ln>
          <a:effectLst/>
        </p:spPr>
        <p:txBody>
          <a:bodyPr wrap="square"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17196" y="4758993"/>
            <a:ext cx="2133600" cy="273844"/>
          </a:xfrm>
        </p:spPr>
        <p:txBody>
          <a:bodyPr/>
          <a:lstStyle/>
          <a:p>
            <a:fld id="{AE3344E4-5E8A-4F97-8707-05640C78D158}" type="slidenum">
              <a:rPr lang="ru-RU" smtClean="0"/>
              <a:t>9</a:t>
            </a:fld>
            <a:endParaRPr lang="ru-RU" dirty="0"/>
          </a:p>
        </p:txBody>
      </p:sp>
      <p:sp>
        <p:nvSpPr>
          <p:cNvPr id="3" name="AutoShape 2" descr="Картинки по запросу российская федерация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data:image/png;base64,iVBORw0KGgoAAAANSUhEUgAAAMkAAADcCAMAAADtA3UfAAABwlBMVEX////35wD/7wDv3gDOvQD/AADn1gDezgCllAC9vb3GtQC1rQCclACtpQCUjACMewBSSgB7cwBzawC9rQBjWgAAAAC9pQCEcwBCOQAxKQC1tbU5MQBaUghKQgAhIQBrYwDGxsYYGAAQEACEewBrWgCcnJyMjIyMhAAhGABzc3tjY2ulpaUICAA5OUIQEBAhISkpKRAYGCFSUlrnAABCQjkxMSkxMQB7e4S1tb2lpa1CQkp7e3vn7+9KMQBaWlJSSkrOAACtGAC9CABra2NCQiHe3t6EYwC1xsZKtf+9MQBaWmvn9/cQECFzc4SMAACcOQA5KQCltbVjWjmcjIxCpe+1MTGcCABSSjFzY2Olc3MpAACtISGcUlKcMTFSUimEGBg5jM7OtbVra1K1SkrGISGcY1rWOTm9Y2O1nJxzMQCMWlqcQkJ7IQB7czFzAABaGABSY4yEOTmUUgDWlJR7c0qEveeEvfeUjDGMhGOlzvf3ISHvhIS95//3paVrMQBSAAAxhLVapdbnSgBCCAB7MUpzQkIpWoRzITHG1u9aOVLOxqVCc6X3OTm9jABKIQhzOSlSISHexsb3Wlq9vXPn1kKtpTnp7hWtAAAgAElEQVR4nNy9h38cyZEm2pWVrMrKzPK+y7U3QDcaaDiCJEDQgDMaQ43TUCO70sjOaka7K2n97u3entm7vef23vt/X0RVNzypESWdfrqkA4GuqozMiC++iIzMarV+321z+8XTF9tPjN/7g37frT2dSpW+OHzyh+7Ib93ayYtttT9PNv7QHfmt211bE6pP/T9+Sdogica5f/KH7shv3drF0x3VWxT/G9jJ4X2m0l+++8cvSafdSwJntvzjR+HWZsZVzfnjN/hW612XKISedP7Q/fjt232QRNFO/jfQrvZTjZBq+ofuxm/ZjPZwZIwmzvGOMRy1jc4fuj+v24zhyX5QDEduUKXDbTd9OG3/UerY5vKpHQW+KFzGLS8oFNeUwb3hH58sm9tZrBJrTKXFXNcyPT3QiBak0z82UYYF903N565mj01Txn0pYl3XBR0/6fyh+/YbtbsFtTTd1nRLjz0zMl0vspkqfSK4d/iH7txv0owl0/uUWqoq6diWkWn3dZcSEalCaFn7D92936C1t01fZZEmI0H7seTCsimjga7Zmup7R3/o7kEbDkebX8Zi24VkCufcpKawbYsKKalJLaozXZPW8Ms8qj0a/h5xbpRKMzn8EvdvZzplqi8JhdlwQRLGqKkTJhURKV9KkuF+38/nnd+2x7c3Y+roOqXu/ujXymJMdNOiVDJOPcuzfcYkzErsU03YqvfrJWk/dEydKuOT349JjVKF6JT71sHGlQdsnmxsnFyVzpgHsQbKBHg1kE6lC8+O0U4UVxXj9Gr3mss7l68ebgc+57pKguXvQ5D3E6ooiqozyYLte5d68yR0xWTr7pUPDxPpM0o1atpxICnzqqrPNF0IHlV7V6d0I7TNcH7xPWO5nVjSpho8TckPO79zQYylBHauM1dSTrVq/0KUJ7HUg+TqQN/NaeVz1Kax1LnGhXB8rnOm2zS/plxf98DHfH4uSedJ5uucmvAcFeKa7d+91R/GRNGtnGsiD4oxyS+CwCcaDH5wTaMPAapgXFXKdOKrMMCmUFVuMqG/uNa3r6saVf7q/JubqcKdwQBUM35GVUL3fpeidICcLzPpeYzqblqakruSz89/vJHZtJxck6RdKMwVlAoaUQqScB5F1Ge2bl639yfbjB5ciDfNlYpy4e7nvi7igVUtDjeN3400xtHoJHVy12KUx0+nd0+40O2Y7p9/YLQj9Wx+7WHGXuzqMCdcA1VRASeIr6uAZnFy99r9RzPBexe8chpolSpofjTaD0zqW9bASfamvwvXAgYYg5Jw087TBfqSqamonrAuUOXuNlXM0fXrjjyq6yalPpAUaqoaoKrJVd6/gUabhaoMLrjYYa7GqqZ1QeCje9uJy3yqqma2+FLu9HLrXB/bh2CqVlVkxdZy1O7Ad5ZCUTw1vwhnQZGIdv/GjfZgLnxV0QQHHEbjV7iuqzepytAlRF7c7ShTLEq0bdTWznC6OHCcwBbUfbr56o7eaJvDzpX/TyulcmxbcOtwLVpEqFTOnULHuPvE5vnohi4PHer7duBacT8GP2/lHvO5fSNbZLT3mNgenl/eWZqRRZRidf+7OZiYDBJdbF19QPvXKNwo3Loie3ubxwwMlyrB0fo7Gol9tuw03Zie5N+ZT5Ltbe/FydV7G1/PpSktSQWou0/ByzPmXveK05P4O/tZujjpv9hY6c8w1QudxKv/GXNfBzsz+1F+dVJOwlei2jDM0iujdpSwsabpmqIlq+s2PQJPOqgfZEzTAGYrcPJBQH2zeHjlYcNE2BJxQoCx0MhymehfSbG073fHAlE9CGKVy8mT+vK7O2xsErr+5J5FNLAboAtXTHHYzcN7LxelHaaEbV0etqOCBQSdrfZ0hTkjSpg53unU4+UxrgpGncQCo1ClecXrjQLTZqbgfiSFz4EOw6RcNifjoexTIHLcCQQVuuay8n38/mGh2UTJV928B35M1YjvXYXveznxwhswc96edHllVo3irJ627QeMqKqirvTCyBXAluP6rkNhqi5nUjiJS9F1SP6dS8M0KosidyzmzKzjriUHhVMklyW5LziElIKbjsO4pUuIAX6Jlxt7umeSqulm5x4YjUq0TDiXJWmXzNEHWy8jmO13GA8LEV76+RvDSg18nJWgudGwIsyjtSMzfgm9YAyYSHBg6dQ2LaFf5rmj0uNSEFrGCu/GRLOplV1abjSemnCNLX1aZJwxEcWUF7UxjlwxIKzR8rspVQAAPSGuDPC9vhV6Su9lkzLqqkWQVsEVS5k6msdhVMyduhNTl4AzqXHM+NwGSiIoZ1Uhqc8pKFJ8ce9hqRBTECWzuO+LwiR6rJL8wp0YhQ2DwDkop+MzE9SPWnl9+Wap9VWtySRPKxhG1Ynk3iVBWsMem7AeL15GlQ9TWlIrpd3Lk2a8W3FHV4ha1MMNPNLVm4m++0vdorYAvhuUpi+gS240Ppdkc48R5ipqkMYAw3E+4cQc61pxHqgZqW9xwEUpikwwnQvf5s2UtrcgLFNrRW0vOFGIx8TiMpgYG16QkbIf3Lss3qW2LESpEicOFldAYeoJIOREe4oCLi1i62WjQyPbqqgvIuD53DIryoTcXg/CsEeJC/NQjN64i81oz+F/FVWKNTExNgq/0mKLMdOCeN/SPNNr6JexD4RI/Q72csMiqk4d/yrijlKaUlI43uIl6LV0JEhCe+bk3BEb4EqHhS70iU8GCIyHDunTSSPJkWtGuipcwC1uM6Askq0WF9r3AogOAeU+uLCb9oanKUyqcn/1vU3LZLpqmr4OE2LpmmBmAwjGDheqRLs4SsBATc7cadOVpt3d6gMbJ4AzOy+TpGAlxAS2a65lHW78cjR8N9cZiTPiI0vs7EVj31k98SloBwyZrmgKBX5oU1brgDF8MdaEpdJgeZkuGssXvuIznRZNzGl8rgMT0ygiI1zOY9VtVKjdo1J/D+XdCIg7UXxL3tscPfn+WjGnCcugn6+QZCP1S4jUSGJmjV96P+E+63s0FrpwTCXF64Y9OdZnzbDedyx0myiFriowsnXA1F4OqHA1xd6/zvray1xXLFeX2/VPIMbSVYhaYBw0uIVgaaNcc9ePk7oHc0tJGVUzOo4BWryNzkrQgAIOFHn1Mu0adfUa82gh63DDeOhWYzu2vJhYzjhuuFbn6EXCeFJr+90XEQypBpGWruHfmF48OslNATGJ+51bMsBG+yTgNBK+dzKq42mKl3OuAdvWdaeGi9F+rDpFkxeY29pAFMSvxn3Xqty6V2/MKzcm6OGslyZfhjOag3dViDBdZALGfmmbAnw4YfsVfLF4o/7Y5nJL0uo7h20wIfCIwIsEg7+ozl60N58ULgRUvv3BtH2TrnY6uBLh4S2l82JojGL08XUKBpr1fTCF4UkheLZYQeBbgWbxfQ9ovSmYCHqofZul8JB16CU/eNkiv7ElZYIOndgMLzJOusG9rTKIi+mUc+Ui0dGebsemnZ60h5kAXwEzAKwL/MnDk1yYwMATEKPVaV9JmNQPGGLezxi9CHwIVrynyxxIGbIy8Cqcu4ft+/uVkMnDc60cZgrTPzgsXTfpzdMivIvmzpimqCphjvpSz2i8lYmuDo5I0UX/oYE8bG5sjqZP7rc/h0HILtTeMA6nn7/Y2gkzJgCxIiHgtzC7RQ5B/tbicDg8nD7Zvh5HguZsnUynh8PRvTAF3uh0c7goikzfNIEsxDtbW/uff//wUpbTeMgV4o6ONqYQNU7DDQMRmAucEuK4ZvjSdNgwNCcMVVAhSol+fLmKcZeCEPdajr0D4kyCHMhUlmVpmr6XJQO3cJIkKYokcWLnFnPsLCf9oMBPZInjeB5cm6YHcH1y7ORBumhfj3LaE4CgVeJlhBFKe4tjrgoGu+ff6uIN1AeYA8/2gLDBRwkLURHu1zB6NyAk2r/esc39tObJKhgtmCw0QmreDANGqPPwtgEzRgdMufgUXqs2F8N/WW//hrocWhBR1t81kPR37hXNxYRlZjg87/lFG4Vz/MZGSRNKVIqi5KgczRgNJUzJVUhttzfvBQpgLXQF7qtcaoSokZcu379tgbRjjPZzqV+7AB6nwdhXvr8/bF9dizRe6ETU/rbGj2EJ3VN0uEEgA6TC7Wn48PIFxjwIUMLOTj8YEMIEUYneOw+Lhja5mqZqTxfdogyIsJW/+qBM/gqzBjg1qqbrmu90d6Z3jeFt63DwTWO4mCVS1xG4VZwNjbLPyw/+2qcWEXDXneWVQV7GJDpfzD8KGfZsoBGeULR3Y17W4HTejnpUszBwAb9XgJ04IDkxe+tb3s1JdBm6R1uBAGSoBMmj/9m5F3Y6/19QWBHmvyOWT8Kt/ZMX6fxW7XrS++BkbxH2jm2IqeHzrDqW//3txU6n4wdccThReT+9XIYwTYi91rnO3MEp9MBqc89ZGkAwA6pcSR4fOloq7a0hhJ6uFRESJ/UVa5vtLCuaXty93TNR1QnQONr/fzuH4RI4pq41mkVwdhRqb1/Pa61EAZqK86A21kJUDYLJk61l53+yCjSG1DaWTi+GDe59bqGHGV7yLCGKNmAAXO157ieWvAwtU493u64PorRDN4enHGNYoE3WtmE8dIpz6Gpvc1LDB/ELJR//98OCq0pj+jDMaMCi2t54aYw9XeQSPbtGgaY0NkbdkzMKIV2FEAD3Ug/OLd/YrrbX2tMOfYIM1wf9l9lGq70D3e7l5qWsyxtvxWbKE4uFw85JYgOGixBiJGIu1hrSns7PvcO7x/hAdDtEVmZgYkipIgqB7BBvcctjB7cC16pvw1ls2eBNGSio1ghDKPNiM0f8r+9rnT/scHt5Tsw3ULc0ME9Fc6udTnvhsInsZyK8kKSzdCOI8PKc90bGjo2rC0mXove5CDmNc6i/xzCyVmq3E1hshcSKEjH4gmtEYao+u+kVz+cklETo0HmQXJf1kMCNeMVLvRkhFGedyTEuOZhhiUIPQmCP1O+OjMUAokLiJlcyYVNPh8hIGQeieziccZzDtB6A7OZanLGHwTAL1PqxQd+VpIFizLIAgkN/Yq5VO9NbLX64KHwFPqcJuF5InBK0GZqLnNZEyR3UWYP3b1za3jFBTeKeRNedTdtb1hgoMXEGl7WrtZloEws+13f9ycayBghZuPC3P7uR/TTmYCa0iyOIslbcewa3ZjiYPIKJFJREgQ6ea386PGobK/8A/7bbw8O91FMVtw8eR4MoIIILCV4TBb5nNj7GCW2U5MYwANeHDkbYK9C+xWgRWw7Mv1oK+3I9n7HgjoO44QNIbSzwS8VK8FILgKNOB180CNAVYOPgD2oACnzmqoQzNBNAYaLaOuHAI1XazybdMGzyG8Mw7HXTwNRUn0kYWp9QIMAoPUAqC6jH0ePXLsaEQSmuIF+n3QY0xg9ngQ/Ci63RTl+OUcnNiVpcJgadpWOWteJT10wXOzbqlxtHIIpz72TnKqC+BdxFc5O03M6KAaiEZXLQMIAtFEXz4XFUiYAZSy9wDnbuNwPWGS66Tl5ZmL3XlIFNMDwDjaQQ4biCWpxotpOk2+V7jgCouUqNjIeLaYrUNh4jENFwsQW8tcaGwuE7V+ZvFOqJQFdAfI+WO1toKrab49XprLxGVFJF9sKNodE5Gs23Kvig0AYSgmCKBq9RRZqqroPXKMK3Di+e0h6+u5hRgsFVZGvwYVFHvVQ4VIcBkZPFu0PDAPYQBsS5WtjWWZQhKl8sA/Rax4uFsGSDmGWUXwWX9sISkxo3iM78PKxxxDKfaeAfY/M8XDYwk//G/XRvhNp/NJ0+3O+VAfVtlduer+gaoYpONWZCKBlparpxRS/b2wKmgmpUgjgEk82a3o+FKm1NZr3tvY16wccYLss6ldI+H8CNyodoA5xIjICahyGLeA1x5FnFw2sxdrvrO5KsQbAIj1HTYiuGOZGiXGviZj2TxnKIcdRe4kKwx9yyZ5kxV2UgIabXURSYEC41TtiVAKIzL3BGmO77IAh8VtNF4AFNYiLr5RL0cZw/fXIEdnkPfeEbD9cZRCOUogukzAY+qCgy7ApSR1FAJbo0v1G/u0zVY6qsXV4VDlAhbTMS3SBha1Vsz+rla2CBy24M02cdhOGsOwtT3vdUIgfIpIC7Ui0izFQo8S5Tos2ZDoY0AJXSGCCwzlXb04g5oAGgQS8Muy4FyMkWh7UTMUbhWsWeJF6RO5qUCK8i7CEdbtxZ5fdvplfaD3MTnZweKQjYjSjMpnmah+baQxrLPJ8v5/tPK6aDDziZhx4bu4MgT10/jkFyCoxLBUgGY3AEYuQFrtxdAICoOdd9xaeEMVWLBRGekKUTBJ4t7e13lgVQXdFP9uZ7y6fVbDV8oy6dZHbqm+gW2CzRCeoLqBeJXbFzJe99OBoOAfh3PNOGz5geegrihfWFppM53USkq6WudsH9/hhdNPDq6bupMIPtvZOTk+0wsyaBqtqcmBT8iqIrtg1G5l7kO6dI/1hfAXgGJPUVDT7LJoEXbj08OXm4X0iRzw8fWhje+FZfavGKRoIJe0lmHXA0WtHLaopnQWREoj7Qq1Z7czQaNYtQG7OkyLr706OFE1voE9MIRWHhMWplmjkV65tru5qmGsGmWOH7h4mah29hQAUB1E64P0pV4tb1B9QHKxhHKlGzNf0zFuCGfAYxOK39iB7rpD/fCMOTmpAYo3e6urnfXjp6fX/iPVypwdwTnp+MS4AtIkOnBiXnGNmRB+z9cK+XJsWkMciNUmeYcf+rp2EK4whMpOfgtPipA/Fs0M0T4vP+ylSM0bbTN5mb7bXb26q8WMEAJ946LGDUGfQT8Amcvcs0wtaUe5oD1ZLgNSl6HjVyKek/xKvWk9Z+61hJDlvLcmCZVlWu4rTOMqWC9BO3RPCaVbWHnyELUVg+2/lc+tRnWr+RZFTSXtgrgG/EYQ/RgfAehFqgi7OYQLzVP4AJJYP5GwBYrTpehAYPOiq19BoCHnrAHzkgLJg2uDqLEW1VcmAsAIHtgcAfUPjLhLDv4VWP21lI9CPDOdy+rmEFIY1D9AfEyQsYiGjG0Ik8m9WMRTsOHTDLwSQM/X4zXu1QAI1wkzKxNOHkGsrg2QJDqQQihtQqMBhWgyWoUJ0ENIwGXfbKh9eAw5gzUlfewNDrGnjuiFgrtpIpVNQJcaD/OlB/oqfXWeL9Xveoztk0DNg42TemE8ybqmm/xzAHgbGMXZm18ieWLvIyC6z+jDa5V+Rm4wQ0k7qJw/Q4iFCGsW0C0VQDj1iBdayooL3OfDG7kvnZDB9e60vrbgHcUaVg8irTuWUJrjQr60umCjrW9CgiEGIpNiD0DZo9DS/XrXamvXABtF0FpHZkqpgJ6gu3Ja6o6LZHhZsFAvRflv56xeewVCfgFcGMNVYI3bXBqDXbrKfFCmhqd2FoGRhhSLMrfmg4feO6KNNjIoAdAl0XgusO9dWaeQDDYRCxol8kAlTMJObNCOb+lSKxYSiKTCWap6sTVpisgJhIM6mNAatwOA1cXkfQ6oEfzN9Y64Qle1rj/lUk5a6NX9icg3S+lwfCI6rDIGbh9ODyct8tdQp35zAUimJGSKk08GXMxHW1jYDrPIGOUE2TwGl8dXI9kY8rJJcF6fmqZxEVVFt68UEA8KxEFEMgEnlM002d1NEeCQraPc+uDEMax00MrSBVVuPYB+xmvseErssy9hgRie47QRKVv6YOchgoLvguqsbUpFqm67xoA/OwfFL1VUuVQGgATXV5eURuNvBufauQlhJboPV+d8A1n3luJJFYeJSswmRwf1HmX6J3iBAuZukBVFAU0MMBkBEtmLhBltheaMFQSNsOgtDhs1dvF+3MTcnxOQWjkpQD4uejlpEKhfaosBVHR0IU0+TlgX4ztkyGGXNN8IBj8AoySJ1+UYKjM2vugNiF3AuIhpZfNl7jfk9Ydl0caLMmMWgGfUXLNc+zZNydeQLIuhsEqev43bdeKcrUERygVqliRWpWoCj5vdYQLNdySKRFDjgsXbP7r6hvqAVx3dxNhQfOiVllGEAnKh2YPA3iOlaFieKoWjQGonY1lllOWCMDPXbqyQO8dvRc9LqTnPM0hCmiYDFdTKfM7nde1YuDiGvAFUQMga1uA7faMqYVhJKAaarfRx+vucX0FXfA/LQfECtjOUSStNuzqd0tQ2HrY5wVmBDtWbcuOIgG1Dln9RDcHN2FYHu4b0WWjrMWpy6vp0UEXdupVGG5knUdcJiZG+rEp3z2qg0Lxn7gI62mMJ66Hrmqkgz3OBExBMyKyYD3RZpT3rT3yzNi6/A5xxmDZ7Z7sRlbTDdnflpYGGgRXWZOzYdtxtO33m9tYrLAaE3n3e1su3w6nYeVsFDDiXQHgtYJQsfB3A1Asq85CSWJCRwA0Jx3X7Gpz9iA+O5AghRwM4BdTuzDVFUrFASL1dTM13ovX/nA9AtyV0XruQHARCp1AF5CBpVd1sUaOrdjq873MVPO3pmebJcH6db2RmteAppAM62815W0jk5UxgR+CWbLnfdqmcCzpLplBi7BxQU6eYUoGyEjDkqiQ9exbpDeC4gvMNnAMRArqD57hSTDMCa15nT9TMsTDQcfXHpXSzGG1yJgZWjrAGJ+EmZ9SesHBTvA/onXS9O0GIxFZMWW1hgUYxFDJc1pARpJkaCaSRXriQp0HWbp4OWiPAFJAIAxJiRg+1LVupJEMF4q5udVKjQ6e9nyM4wDRITgMTTi2sJJPHgu4intsrFEzx2xWm9wtOEDvvScJE27CSmW6Bb5zANC2Q+CcQQIVisWME3hQ+xHgOoFHC6T4JF4OfPdZ0CYXMzsvXRf35PQxCySpqpUAaLVj5RUqBaEJRCaoIZx7eXa1bk/gw6LCXiRXC1gBMBDSwBuoAc4oNz3Tb2mjxFzRSSr3AVCJGaV3h1ibag+DimGBDD7mMqKbXQqRBNUZX0+cClguiLfw1gy7QF3IjSswOx6LymvNpYJFqPiQhUE9OBHXKWgAGSaqeIqi8a5rlW9l0iyCfMJAS702uP5DIBKTzAUiU0acBZDjFYPs8Y8iH0ik6p1KJOlaophtrHI9SSpKedqJYBD+A6iKTZEz4Mg6TOkx/6YgwwHDjchrCxslfgvWXlt79igR76ORQM0gnBWaoFqg7UwMBIQJNKRNty+Mai9CDAhGcCc8z7ODrUlYpCwnKLKCycHLVc5bi9Cr0gaF+nNuGzm2NgKSDLDrCwHKl6vjKji2IuOD4C9Vn3BnAEmZ+CnYDjOAYrlBkyFAO5WKB2VQB0VsG0wVd+HYYv0igrMskYwt5RjfYhV3OoZjR0HZsSt6kx2qSBrRgPVY8f2La/yaV5GVtLXgEuCRACOEEYqSU8T6560dwrwOZiBpyJwJJJioprJAQ3SAKIlQX3oOV7LJeNBF8k16wOfjm8TxdhxgRAQwFzwwdzHUg7fhXhX5Tqug0Fsomo0lt0bi/XIZDONCNvW0S0nzJdCwwUJz2PcZxKjeWqVFsaAROGeI1EQmhbUmp0X1G4u4L+JjaJqbpKAN6mRlpb9OmSHK6PAjlTmVfArATtEn6MTrbxUrGQ0TPb9eUqBqiL8Ai+hYBSKzirMb8F3KBI76J5u8X7YJBEuL1vfx5UeG9ATQrwSnzWwAfo8S627AN+dUWDHaPj2cZLX3ltkA90NL1mssQxdzXV4vRCr5wPbBqhLKp41iSW1jsPKXPfSbhazxMaELrKeSzWVw70hhHqjcIYFkWDeQL7QOYJeEeGYKFUd3IOdcDACqSXhQ3DMxvSiMtLYytHfwcTR91zplBOHy7KIlIa944KE488gcrbGtiMaxbEdKmZXy7uN9jK1fdNuaAoM39jUzImwMbOjqJGFk5THQYalwxpQqCYpSwYX7G0z7C3mOxBaAwACNADaUGJiOhImtOc1aoV7H3RhKarJqdoPwwVEoZfGoqfXSVDCA4oJGF71qAMhhsbqZRbiFWqaawBHAPGITFQynxV7l0oqOkZ7c9QeLsPUMnkDYfCxiNNxj/a9GtQYA/iTVb/CkUA+w5q4TF74hfZWYFcew8VGpqqRD2gLYaKmADSwyUDFAjCAAVUouqmRSMDl3K1cq3s+oMa9oskt6uid0RjMVAaKHtUOBVP5flFQ6nN1tcqpM5aHi8M2JuuahMRoEYazMkuKstsrB428iFUqzWeSxmy1qsl5pSc60ml4iN8QBnHJ5nFIa69U6ZHmA0pHqgCUEbo6RggwQRIqVBN0EkyoYk1WK7mYVICKZnXOxOAbQz2PVTblTd4dlybK0tS0dXWFLhPoblZkaTcM38ENXe15L/GwPlmIyAe6UtnMjLQ60QfBfreQTGtEU/W+7Xqg9e95vE64Ihe75KuNjVlf8IhlY8bqJStap+hisPEYNA14HC4NR4rCKR2YBzGWpSY7F0tmxr3jxiCg2yzxVMJz7lF1NawR87p50yuAQcGk59mmHwnh+76w8xKXrXu+Io9nvd4ky5IsF6DQph3ACOCKFU96aVa4DKJvRA+HMfCL2gDgpA4/lVWUYzR+abRY7G2FY5ro1ATBcRMQltZSrdKEBixO44DImKHUpcXDcH9/vrx0eWsU8rr6R4lcB51izBP0z+A3ItvJsm6JDBhcjB14kgI6ulmSZGmvNytdXZlAwDMdqGkofb2uodFqNg+QGZksHmSu6eV5HsN/bG8QC2p7vOYxbh3DqsHKtZ6sdKRjbGzbdAwgBd2mTNEiAu6UKQH8h3LALWQYuPBFwUll945aDXpu7KyqBrsN8ZUSfYZmez63BlWMxDwI8kDaWeAxAaBYUxENSQQQOSrSUHBcb98MuR96q/qeJufbfEGzQBbgf2oirAKwB0FVBrWvaXIXcbgqTNwq9zcBUdujkwRYicbhl+KbHkFJ1JgqgU6kD2MVgQMHBg7WglW7+f4UI6T2/e6kgeJheFyjF+q2zsc9Bx44RvcHT6cmRN6sZyvn3TuvSPLDgVZOa1/So36YarW5UWnbMjilkjgAACAASURBVGoqhKpczsTqAjQKogUugx/LqIli4nBVCDFNtKC72Fv0srrA0wQA100+Hqu+pFJ4KrAVdQxhOIAS9QC6LApfgw4Ip7u1N1+U1FqtQ2+GWZMy4UxKW1owLquMT12hVBSyqyPHhiDLsm1Rl95BN3KSN/lpY2PCKQS69eIrcD47cHCxSgsynmJIryI7hgebAXMCUHcVuQeuLa2Kg42lOy4AKAT9i69A++oj+PWVR1+Bv+ovH33lKx/Dlx9/BX/B75/Bz77y/Cv1R03KxpVTWOtE+XDLQUvR63AiLvqVi/WiwHxrh5L33R4uTNp54EqT1uVY7D0AtGRdywEe3tJk5rHacWIqEggWcIuk6mdNwCmAHOu5lVXK6hPwvd461jKWtndQjWHOHt35zdpjpPCDvLxwSyNcGVUb5SGiywa+DkBF66yQk4uJBAYhIehpSJTC48xT/XRxgaDDndBWaJBYVGlQCaSBYLUMzMKjtVbC1HisB27BKXJP1K7kPPF3WMkC76xfluS73/z1kpyyuhJ2wC6WZEM8nYXGQeHEipJakq4q+TSZSAuUHbpFGoKhaMIpGMgRXtm8u7ncSSGYBB66tvj6T+BYngf4j6GyFnuFC4SqSmcg0WX3vlky0Gj1qiQ/+OR0/eXu7u5L5wS6VJgX2zyNOVY1OOHEsSnxJzKvnwyOKR4AF/bXpXq1YshnJpf51r0bG6o3l+/MkgAr9iPOeVT3Xved3qQsyzQ5dpy8oJmJ6qXhPlb7QhJjmeqAy1cl2f3ww1X/H3+4+dnprZLUcyJ979J60rxQ6tp0jN8dM0iwYjSFHpS9iUUxdULr3oFrtAdON5wPb5SR3T1cfmBb477EelcGf+p/WZWAJ4k1dDa4oCabOSPXiEp7P4UhJFck+dqD1rdQlEe/OENP84OXzImiwrBesMh2rV21nahMxj5p6kUZMLqqwA413ap72LctOz65tmmzvfE0kLiJ3aLkcqOV3w+wDqu+oy5cFiNG1bF0d+9CPY+WizKoqo8v9fJbrdYnIMk3Ycw2R5tn37tNwU6PIdzZmV8MSecwFOgc9QjEkLaLWF2vhkRuJTx5pW+EjXHnl5fsXZJluNWncelETQXg2kyg747MWA3O3LYjYbKo79gQoKN2w6RcThS1t6TuX56TT1tvfBt07DOsnzkb7qwm5fSbX/vuhaY9tnTavXxE2SGuiCLk6LpwHBh/4ZvPBCoz0VOz4o1vaTwcFrRC0ORQc3Kec58m3C4DXpu6ioEEnpYAtCBiljxohNKayiFwSMAeFfc9XA23QEvXt9hc5Ne069PW+0f/6bu7px92Oq3N6ZO3f1R/9+M3Wm8b56h2WidSLm6yrAVRnmF+RLeYhVMPvrbuPRkDMqCBgF5RnKsGYzW7l9NgFbsai7EeOo03VTEDg3vZwKo4NR2zCFjjgtDL8P4YaA0tZlXtqcwUd9BiTnkaOtpVi3/+buvv/+bNj/5p47998Vmrfe8nv8CZePynn2C514fPTy/sBAZkOayLv6Zb3bgea9admKA8Dm4JXXkAGvUPmDeA0IIDax8UgUUbKIZehJ6+jnKGXeqGFlnhdF3Opzb1o2YSmZXjYbra8iqb04EF8X1Wl/khEoqDsG5dWYdI55KcvvXRm62/f/NXH/3lX/7q39qto5O666dACh60O2dvT5+fzwmWO2Srm7h4T7yz6s5sQrumzjwvlsAY7Ty39byqS77r8a6laCoou5mWrZeVOocpqJdj1WTtUnU13NUESm/B7yqG+ILovGDElpjypsBysRpSAFkeWPWahsrXkuxufPTmm63WvyJqtf7+V6123fNH55bd/tqPatEey6Y4VXhBXtU30SHedDGLO9C1Hma2dbPvxazfZ5YTa8qV3iGxZF6W0+piCdoY7ow1MUjTASCT3sQEwFytwaCypDmJ3Riv08B6igLtRAlMonfjNV7WkwnOmH9lJcifgSAgSeusFuVXf3/25zgBf/72JYz6bj0nEm1bUVdgBPMjuuDGXaQVmtt1x2YdhkYeyzzTcvEsCkzHa3X2DYKtpHSkztPl5XXb9jTJbYDhfgzz6T5jHAJIPF0DeupYgzGm3IB86tQaV3lsOmCpEhw9TDUWDRKRqAomfx6tBfkIRHn7wdm/ng03H7T+5m9aZ9+8s/vtN87OC5rf/lpjJzbBLeSDemcMFiSoiuPg7gITAhJ4HuXSw4yBcMapj7k6yiFMjETsuu4gBiduWl5xcn1T9t3D6clO16kGseWjBPUsgF7KrJ9gTk9CeK34UghpujnEWyANiKH1hKIT3uMY2a8k+XYtyJv//M9/8tFf/tnyQevtB63Ot++c3n8wvHBAP9xttIuoQlHTAcRlJKlIRImaCgLUxLRYJCHmV3HDpEL6Tr/QmsJv1ACdsj5ES2m4t5zedjSQsXQEq1MFDYXkkU+p79WVnTU/1QcwQIJpwE5JZGO5MqGlpkFo7gAQmGsU3v2vf/LmR2/in4/e/Mtf1VPQ+uTjL7734EH9mActGMS/3l1ZPMSRWskJFaQK6vUFH2w997Euj9AAk101D065i0XVkdDUVYqBVn3fnd+WzzWm+xAVSspqVIBQeiDqNLErglTiF6oHpqgwoWGpVF045UMUAZwS5t0CNZHaGrseffTmP4MgKMm/voFdh0l54/0H548aTVudRysUFqBTECuAalkeTHJteM+kC7gLNgLYBY+EOL5IcRkGSJdvOwPWlA5ooBssv2VNfTTr9TBw7DlYIj0GulbrV5QVfFymBaWJC6PBGK6cWl4qIOSREca3uoALTEItf41d//JPH/3JmzglH330q9rmW2dvnxchnDUS/Wk9J5YK1EoDEIlARcG5eAxXJguOxIQjlTNTWwUkCnw3tfQ6G6mzPuYjagR2Jzy5kfQ39oV2kCSUBZ5LVvqomh6AhfTsAYRcJa6J2ZhHhRhWVMGxB8ODqAN4h9TIs1xrjcLPUZCPmknBOQEK9ln7rEEy4yf1835RS+JaduBjTGXZmIQwg9wq8iA2CYSmCndBOSyn51aB23dpZHl2k1FTtKaEXSGya+bXV2JGodQrrUgPmN7FMmGCh50MwBy5zbnGi4n1TCO6DyoKKK+DjzRNL+gDNQoqr/9MAkuKTbGWZOPNRrf+7L/9268arPrB1x6AJChT5/knKFHNKB+7mutlJrMH/X5uUTdwCyE5xP6K5ulNhaBkQSlVzsE7KNQLnqFbu+RSkpTtXRWlHdpBGErEVg3iKZ0d90qJZfyxlLgBx/FhoJrNVBaoM1d1WwNaZqWpa7NKBpNY5FJdS/Kf/u2f/uRP/st/+bfHgL1nOClnX3xa69VZp3V2euc54M0ZfvbUVJyxOXEs6dr9ohtDzK3ZUqHg06jd0ES1oJ4zrpeETFzXKXqlDRS22VLEnZ7Du5f0y2i3jHuSJiV1ky6EamU261URqIzGYrBIEh9QQRF5iUoYYL8O7njMCCCbFfRNAcGq9BypyQu2svv8m6ePTx/dOX38uIPz8Nnuv7dWjvLsu6e7P2zdfQM/+1iYggeDcQz3kBYgigC2CyKAARIrrnNfasZMzSnA+rmLhgNjO5lBRMlY7AaBa3kHl2sD2vON9hSsg2rdbg/wtCxdTP4RM/F8DN1Sqkhe2UgOaACzi9u4JLh0jqWlGECOgQ8gfbmRkXh8+rc19m7u/o+Vub/dOht+9+T90bcbFAYcsl0FC10pPgHICjoVBettXYaLYIC/lkaCAx+gGAhLnXqTSS/8DnjwahDsL6/4xbtP43JmF5mmUAeYJKb6kQIFCeayzTAH4+u7rFdkmZ9gmtPDxRhcPyQMbIcrqqvhN6j/lfM5ORdl93s1Vv3gdA1dMC9/+sXz5gOPJa60aAST8VwlfQ1AGSJT4MfPAHx70kuL1KEuUEgZBoikwUQ0qS9vb9gejUbXTywyTqjO0kWpY75CVVzMmStcRmhbwH6AiUjmQMzSr8qC4VE2imoDNwHwhy7oEKEOcG1aoeM17/rWL37xtd1ayT77dPcf8BH/fucf1k97e/PxOWUGfaEgAtPrIiZwHhGMFIM7wje5nOR9ZurWGH2YKLO6NJOJuhZKZ/kty3ut1n1w7MF8uy4KIRywCz5dL3srgxCR3TJJlTlFOchlXbFOTMB+jtsT1DpnPcDCf0XxVj7+Mxz7/7x75/STtwGj/hYn5R/u/PvF4752LklQU2rFaiRxGaAiJoRqW2fM9rLMcVKVgh0Rfdbl9WJuHWOpADa3LT0fJYBPhax9p5w0W39REFHCbIKLwgM6Qg9UKPCDmkybmLoDKQY1VBKgxqgdVhN2fNrc9IffxUE7273zd/DPgx/cOWs9qF3Kg7P76/j3cVJvpFFjkARuI1FtsfhMx6WgsSvAr4sZjCX0AMwkm8WrTVXoTjy5vXlTks6eqzbZX5VOKsdukv9aP0zB8qltEq0I8Rgl6YnE0rklQR1qRK6wEEQhA7QeELShIEeNPXSa2f/Rnf+B/f+7O99rnvXgzOh8dyXJIyA5wDxVGCRcJOBO0wkRW6ZOj0Gn4fH2ViiIH6Oqe2FA1zEW1p7cthfM2HciXa1r1Qe8sROIDd+BIVN0RxBy/E6KwYMpPHc2Sa3Ak/VHPAhRsFS66td+V6vt5LsYhpw9erRyWL+4s4urwt/7pLUiXvDPj9fahZWnMLsDtWFSWb3qoMeB5Ux6OfPAl+FOpm1Q3grLb+x3ttg6sNW6rHtboUV79NQMlh+ASlJZ4kWKuxXmOEIDcEjufA/MjVuC2C7EiFZQOOhcWGI1y41es+3Z+o/Yva/h/T7cPV0Z5Nnf3vkUOv+gs5YE/kVJ6rwkq3PlNKjHWdUd5KiE527sOYHtaOjtFSVfwIjqXr0tcSvEzVn1gnxXVrcXiQ0/iPNccWfOpCu5GuXhFlZKqxZuo1rMLUwWMggUQsdyaTxOIzVyBiWypbrMHavpFaeek2/Vd9t9dLbq9j/83U9QhrOLR739p6c/+PdPfvKjO3eCpva3sOvbiIEXQFCYeTllttub6BA7YB3R3j2wR72OJPnknW0Gdmpn3TSSLzlL1rhfmF6pE3/G+PHWPKwVCKstxP67ddr5GUxymBAsjPd4UvYsdsBSCLW1IggcWyVm+R/PDb59+ugi1m3VjOViTs6GtVjAW1wwNJFUeWbh8ogcDHjam4wtG+tX7RBmWkoEnvkcJ73eaaen7+ykDMBY06qLLdbX2+jriwDGKOl1351umcpqr7eevpvgP5gQy99hWOxAbIhP7cp1KzMtBpkdzMygLArrKxeSrOek7v+Ds9aFIM30gJyd09O+k2XH5kHqF05e2rIY5y6E4A44KfD6W081og1w34X7bn3OUr18Sp3F/cXECYrJw5efRWa0RjDkuPtls+vX8ISXHr+7gSoaY6ZrjjvYBGBJ6DgeM8XxmCYpN3vzmW2W44MahX+Mvd7c3e2su/2g0zm7pF6Axa27n333e61P7px2WdIX5Xzh0EHJeGJR6ebBDIJhCTTJe6cPvqxAL/d0tBXVq/AqsIBswxgeTg9vweDLsmw4XuJ8/cFOXPHVQrXz1lsBMEeBCFksQAsiYCmAh2jxVJUHrpfMN42pI4PArFH4Fzjc37pz5ycrSVZ6ddY6a1Igo/0f/+h0d/fD1uM7p7IKYnsLCzSCfpKrqg/zboUJjLwJwPydfbAS20H9uod1urWn0DxRXjvB7nZR5olUircyWTSpV8VdHr1AgHTgGeLe57jwD2SieMfCtX2VqPvzOqXaLlTXqbnw7g+BJG48urP7i2YGOg/QuZy1fvG9Hz76For0n2u/uNvp7N55HI1T1a7r7pfzRZ+AJLgAug2qxXDfzLuA7ooHlIO4h4ep1kyKGY9fdmDMlTbsq3LvLQ8C8yYaWQwXdUk+/pUfMixFBLXbRjCjQIH0vdVmWPjGuGH1n7XOnnwDfEUzJ7V1nH33F63/5x8gTMRopXEm32z9AugM7q9sDmUyOocAKyZ4NLozx7QNgta9OS47IPdQysMNUDqcFN2R4e17769Nymg7KuZ4MAZ6d7ndXvbrhVRctL6HXiWyQL7lQxO+AjDR1+m/pQMavNKut755eucHjdc6q7V58/TTt1tvY5gIEP0hzMmjLz5sfYrxidTZejspSEJMuKVWLoFPcCBApHoLS1lwgZboT9vLQAhMquTWyzd6X2mHphkWrKy8Zy7rjoaOrq0YwnfejTHUgsGqDhfwtwQvwNd1nfdTRW8k+cmH/wG6/MNGkD/9Nv7z6Z0fvw2W/gmEXh9C+HvnztffeNB5jPGJqVXrjYK4n4jGeCzSchum/Rm6zFENNljEoMl77cUzd+B5x671Jc/qbackD03OLGH1RncXZq410X98eB/hDFRK2z6caHhQDiH+WpLDUtUb7fp5bS2f4Dd/8ujOY7D/n+zeefThJ9/++mf/9y4ygM92H5+13sZQ67FJVWfdrSHu4MfNe95yjjlOLNAqRqnWHJoSy6zdDr1ISogyX35S35VmPBT69jw9SNLFfRgoYCI1K+L7w7qQDA80mNcHOmC9a7ROkG6W6irf1Rj0fRDgmzA3P4J/8Tunm6dN2vEM/Mjj+598s4kZNTVbu7fm9mjoy0MbE4fQf2s6tZoCI5rDoG3OyyTb3v/S7+0YxqQY3t08xOTnfeBWyCSoBlOCe+wxB2jffxdRHnM1/rpkrj3R1EvrJ6BFTUAFBtKY+CfNUtBpu/X2D+6sFoMfX5bkKG92/WvRwzYyvjoV9MHdROM1lc/0g7stA3plGF/6TRfGC219NlprKoMSo01b7N3N6WodKThaevVyIMD+em3tqNQurwQ9Hq7iqd1PH5zVIv3gh81P/hxC4XN5AQuT8zk55nXmVPhPjb062APrGA+nAWoxkRMtffWWldvahkfW50qOEtGNpZ3b740OrSaNqUVPjYdyUFNSJtdzcrh9RZLnb5ytw6mvnTVrjB+uVho7rR+dywt9PLeTTSwpxXIY4dydDuqTsokd7x3tWwHutXDly48LeWlr91RzvdF3x2Rl4lB7aezbeXOex/Gyc08670HPA+f8jJ8nGUR5z88l+a/ARc77e/Y2rmf/+BfNf39crwk3PwG6Plgfufx+VqUQSbsTvTBGSVCv/w2c7KidUDdJHTr7zacEdYpkq2z+sJSxbTnztrEtS9woGwXJYetJV1jvJe+55vlRzxsO4c6jddxxurlSrtNHzx+hlf8EqMknu1984/HpN77R7qzn7jSR4HubMUPnah4n2cB35q32AUA8FhdWzlHrJHPHseW87MTEV09KQMyV+nbu7Szm+yeb+KD+MWee4yfvt4xlyfzK95PzKpyFRat6Ffv05z8Fv9h6UH/9VZPK5Ken3+q0zr69++n/FXS/8fyLcO/tT1HiR+jjq7GerldA2l2LWq6fL4atzobl5TaXjtmFJ9+f7y8WLz1Z9JWtszTJeksYQsVqK6rpdbNYb14oNVykTnd+HuqMesFMNNnU0+qnuz+uJdn9C4E7NfTqX55/s3P2zR8chmH4Lx/3Jmffw7SK8x/Q4oukWFysYm8lRVivIwx71HS6XbraFgdduHYsx5dthwFxb4Qx97ucCVmsSpDae/OL0pfNRRgKYtY1Ers/Hez++dnb4DCem5WlqDqlwXs/m759/4sP4VPPvxGGnbPnH6cOqh2w7DK8KBsxNh+uyphh0m1TCufVG9O+RDOeKurT6zfpjHrlbOccQS5tyzRGo1GmqP1mTrJ/uXN61vrszu5srAuN6pqZeX51sO18Zxl+41/CXn949uQgREpz6lGSL4eXioHeOP9ytAi72cMbe1h/4zaS5GaU3Lk/vHF821qWuQWRciOJlzx6DsHU6emsr5ncZhaTuGPCc7th2He6ZfH9s9a3T+tmUl1PXhJtGOAGf9sZaeHLMhR9+7qN3SKFgWegtduHezEBk/hqjUhfNZPiw877P/+L/gGzTCdwDvKiKg48tyjDgx7Yys7e/P/8x38cHD86xaMteDndrGskbt79154a/iWasSdusZSbrXMShotur9kCqTWS3PnHyks813HTquvIAvse9rqFm/eaWogU/zj9g+7p42Yjldvt7fResXXrt2tHLlHzX3PvjjHcWEz6Fa4z1xUYQePXdx/99CDrj6te9o2gsg7SSWzFHr5iJ3C73wgDxzs4cMKff/H8zs+avC2yeTfZ2hi9Jj79ml6+oJdPkb+ttYcPDwaWFzAs8dYgGqP9tZPfffz8i5/97GfPdz/+RhILnzOnEGZg9YNHdx591fvqo59+FbnY7kBQipVoupB2IL1k+/AlTsNYtdcSBcjXTUu5cvc5kAsI4Uzb4tzHjT8K/emda23352PfNKtM6oOC971nuyjl+odfSKLj2ek+l7ElsNzZCW/PmGwuDtKDg9t3U/3adlTg6ZivEGSJW+8VH4/AYmMGMRNuKH1+TZLHHz/6+IvjbPB/9MsBM50ri16nz3R8mQYuV+LKPqazFXfntsEzpiNPVfvLr7/eK2qecKJdf8PHpTaqsy8WJWq/8CmDuAj+EOv5LVWCu+AxH30M5OSKII8Kjei2TzQZUQ+P2a2r6dltx9Ma2cnCUl4sD16d43pZO3IICV76Fq8hJm2Ij8l2qmgmJil10DSV2z/74uOPHz2CuXgE7bJcu6fN9/Cnz7/4C6HgYV9YUBfhfoLVaWaXX6xyIYlN+6ba963Xk8RYRIS+LNDsnGCAKu36wAasMSFYdehxouumW429cXVgeZ5VOF9dW8Xpo5+mfavqVw74Sdcbo63bEk/bxC1HdbRjxViqe4NbgOdvVnTIl3t/1c12PyDEfsm1xlOsimQ+bjORBcdyfMFdjdj4UhyOe7IONE6JJ1SvMZ3Hx1zLdMJIJVRfMeGyvqcTW2Ddu64FHtoZNy1MdNzUA8Nmoad1++PXfKfY3RdghzfOfW1aO1AUzhTcty70qG9Sk5muDuhTl8KZWp/2x/oYFz9JjQKPfqoS3dU556nW1zltqhthpOKI4fY2Si3K8b1VyvqAliuS7E8XnDyd3rYe96XayAJLuX0Y2hU8UlelpjPctETMiGMZk4mHHnMqpe7TQOMaM7G4BBTspzpKTqkyBnHouP4UhylVpE8l1rsRwQgzidCIdfOsDGN43+H6YDl63ddrtVMYyNtfCns3UNRIoYJwHVSFyBhmQ/NKhgkRAADguKD8gAh1kfrPgd/jzmHoL36D5PXGcFWlTsoVSvwBfF9TqKoxwkGSjRtP3LxXOlLNi1vLub5MM+aCKM6tbzRrF3jAkMA8JwMaGBGNg4+OCNFZXFWDtASTwPfqxHUd7aOfY1KJmfUbnBR3FlRVbFGFaEUFjojgYQCuUu+awzrUa8zCaC/LzGM6scw0Xb7mC4M2Y6xMvvHiHLx9qqkR6IKi0AzhWLeCeqVW9Lamo+HhRpgqYMx4TDgm+idjlEcKLYZZHIQPD4fD6SLEejHbDGI8NQhPy1LhfiBJ/6rFG8ttS/ErE+ID01LGrzr34RXNeAq6f5Dccq2xx4lUmY7H/eBOWiBVPlYrhxvN4UjtZUKFYjKKRfgqvh1NtXQsCY2s/XpYO53hFhZvWjyvC+YjPJ6LoSTVlUR8e17gAFW2oNK0Yc6DxeuYvbGoIs+8rUIP31SBb8si1Ga65VUK02Kg9enF+ycOB+AwrEj31Lo2hAifAuxy6+Ic5PYCJaBAEBwrUrCoi6mRqhZXSmp2cMmJCC8GyGY2LkpXtx5c/Osk2bepHoe3jcLemGhMYYqgtmvilhAKgPvsMtXYyGAifGKBI+e46lEfDnvlnRJ47CbMgqsKfQCaiCd/MXL+8pu6A8uqrktjnsl8S/TrKgDndRSs3c0sVt7i6PGgLt1SqGVzKUDLLB1z087l5YDOPRhyRlUXz+slQMrwlVTl5UEZppjRJBa+BE1S0wQc9ol6+Zyfw6ReXSSma4GUzK5TuFr2JXP1l9tROHOlLK7iotHuGNMJHo4K4CQEiXRftxUsZU+uwM4w5FiIK2OiEe4SHWw6vbLy0S41RRW4e1YFDGe2pvk67u8+6qwikc5CrpbW3D5Agd2v8/aEvUZ42R5u4+J49woSG/t7i64JLsDGPVVU8XUNesk19eqctIydAHdhEhmBpVAs0mTdK3o63NZwlR2nk4Ka4hnSKvCYbGdv0eDlaFXIApKwyGS49FQnvtPXeD2tsUCq7V/hLJ0pnu2h6H7ZRRQGmgXKgS6SxFeWzYwT2yZ4lLCHBbNKrPr21dBtigdqc6x1A7+KS6ReGOPWOHPW5NSMuSRNlazpSuGPpduUppLxa2RW23iAsm5e1Uxjf+aYkdebbplYUxZBnDHAkmFFzTYMPMBz1d+pAO3HlaoU4FPEpOKT1Y6X+tjV4RaeBRPhGWswJyCykr07z5gfl6vIsR2aXOBuUvfYBu2KZeHaeK4F56/x1kZjh4HZusXiymAao+Xy5N228Y5NuCRAYLUJ8F5crQ325/Pt9a66DaYJiuf2gpYpuUnH6iq5ayy78/n+AR4ECLOVAA8QqKBad9gebZw8HK10cBiLen+Z6Qtm+z58ETX/F9VvbvPGYSr0cTa2rjn6Old8N7SI4/mpTvRZRZ45dZmxGScrrDO2fRV8jqwrJoUL8bqyPudyM3Ulbv8gZgkkAlyqF/BMV/DEuIu8g/HQFIBXcmwxU8KN8OVilsXGknH5Gvlu42lSlp5ys+i7harHvbDb2+IkKhzXCutXPJHzF8VMDxQ9onpG8QSGgJl4Lts6z3uCHAdCrNl7tCzBkINFNyxpfmWol5nKrBryAH0t8EqgysAKVIXp+mvYPPgmXaNpD1nI5sZVLnq/l0yH8809QRxTyxPmTRLnuFy92dY4ARape5bacxSgk6EZ4SmIziqD3Zn2MqeYhHmZDviEk2K4MR0m6WXEMOY5CKDgYcQMX+RS/6bU1MEjE++WGPnXtWGYJd0+nW2cnOzMrrzpbXMxH2HCc2k5mUL6GSHFWB4DhAAADA1JREFUO/PlqhC5vagrD2eM58dUJUU6UCZ4Oq4XNogOpja/t5zxIPRJ0qXZodFpHZ0sLt9/1APlqmxmWcL1LGlK95lvW2bcB0uZvQ6/b2/jERVW10/d9fmkqx+00Vjah6nT15uDsdx7q7UW462kPkonCUhhJZlihv2JboZYl0aLFW/CNZEZ1YAsa27a22rOLb68rGtseELarut5A/jlPvMqD5obWyZzv2SVxNVm7OHuZMVx8UCc6+fTGaO9lK9OOlIBHRuL7mzkuEFFC3oa79EsHJchczyYGCwaUfrn56WOUguLjyEoEMn8Jrkbdp1+DJOBp15QXfcj3wcws+w46b5eyPUWVtyRQVG/lOIKaBij/VQ0+1IxCHQoa15MMEpokBbHYakrpaduh7MwtLWQkSrMivcSVp2vkfdBbZrUsFb0Nm7g0TBZ7UVT1PXuNoWPaX38xes0PGtXDQIFWLlOvHPPApr+1MVzVxRN4JkCKrVcVh8tajycLTbuLrH4suiq/jtVN5hXxJlB2DdbHB3Oy9VwtNNxxaXe7AQAnErvXcsLG4uiOSVGqeqCNSB6pjcw5eL14vnOcoJHqKlE9XBxYbBTL3cMpy8SV6szJPj2W1WXtm2Dg0YINhYnDx4M0z5cEbrE3bEz6/s5ob2SEz+ZnrWGKwBbOiyIcWNJ8zoHIgJ878ClPPZRWoq6/obIAssm7PcgyIjF9bOAv2w7nMDtOIQSJMKjEQgvet1uNxnXOTdFF1Fh2/3YtaWUpjnBY5uM4dsbPRdPv8V66WApEvHL70OAHgIT0GR30TFWkvRyC9wcoHy0enkKhAnZ4mQtzCjk/gT3s8Kl6SzB02AzsJfsNRAY27CnWxkaPFFyx5NqfTBDfZAMkNh4kO5/fzo9hDYFmD55UtffTeepC8BPnRDQSvvgPs3p51OAjSzcBpevs2K+sXo/3f0TuOrFi7Sb5aC6ar2JlLJ+vjc/2VjuFXB1luF+np6l0YNYcRKnlNnyNRcfl32SYYdKJ89K3pShNzZO3TRcAhfsrD5pdJrT2RczTyF2oA7e2QHySu//tV5pwVv4Wu19iO7NQCeit96RbnTwYOQ2CB+WGWuOukBpTNvFHWYAiL0eJy6WzPqOOeMkCF8LgPFRe5pihwnLuyFoQhrVB3zhEVt6ni1H7et3NaaLAjyE65iqs3yrAvJiHX4O8a23TLAWfj7d9mkfzE3kOw8v5wTx2Jn7e5PUCUypX2zBVcw8DGdF6SFFcywwWP9L1UDeLomFp2+kLksDphRd75nELSCK45xvjm9fvO14c3mAm5OSAJj89DBR1Ugp3g2UviLfmuMxee50uGDESsCIeLFY36DTHuKQQDgwXS7ni+3Cs0Szq0G1KzfuF3jWJS17JQRe3qtP831VA7aCmzKwKhKsPcWtXjDnx1vrMNK4vxWuo+NhaCG9zQAst4f4imOP0sXUJZZKvz61SAAMftreh/5UPYhY/O46QbAZhvcu3ulsbI7uhWVE1gevqI6tqkE4Y7omk73XTahi3cKWTPAQebBVC1/oiWH19rkXM5ZZvg6MlvgGCieDQGOwaBtzk4xjIp9sCAVw4vMjwGGPaMnQmB74hDupJPo67DEWWXDFR3Tah/uJqF8ZZicpmHvQZ5RWXx8d/TYLxMa+LvLcspzctlUNTxqNL72CYGOixjUZw9I+TmSaUKRWRmfpQc+xqu1EwwS2fYS5PovwXru1geccVmWlqs6inlpjnpBrL/8A1rUT1EVeUio06aualrzqBN0v0zr4th3KpMa6QuEVFZNLqmosxkQiQzaehAD443ozVDh9ozU6UIgDY79n4HZelZijaUBUEBOPrR6FuP+5m+ApTZjJa4cOWb2g+lJrz2fP6qNG/Fk46XV3XpOiXLlj5uB2QB03hFjd+eaFIK2jREbgtxbzdyZAfoPSx9NVIZg/gkBSVoQE001ZSxI9OQLq73ukfh/U0Va/3l6oEb8I5/OtjGrSu5GQMzYP9wqh4z45465xAydfoxlHCyfNuVNmjk+vJgMO8xhf1pcdeJi9neGhlw6oibHTJ3jktpIMDwVKomhPjT34SMGIjlt5Nrp4+G+JxxnJDGIXouXxbfhqLMPu8vWN/GYbZZaVV1QZF8rVjTijwkrrzfS4Mt/DQ8nr49sPA0IGQV1O/JAq9cEGTnsIgb4PGgUaV7+vAl9Xhmmg+ugQKxjf6vKM9u9iLi7dbzoPMHSipWK/dfkH7S0GLEJ3c66QKkFfRncMCM4g5MBDU5yhAR5RRY4jh0aIWzHAkJAwT4P6NEaMkAeVT/yJcH57O/hSrbMZBpSmDhlfPVD35EDPA4pnUYluvR8S30i5BJYSjHERwmh7qxp/OsLae8KBEtKnRmvq1CW1yTHSON0r/MHvqwLnZru7cWAzYN7WlQTI3Ye92KxPv5w4ddZW32obhYqnrhKleKt1iKfL40Hg2geGsa3h0lz9ItFlffgjMUMfwywhs63XXXl7jXY4EcKsxvHlR3ZG2wGvz47iYdRsdUnuLQF++6A9WPdyH6MPGwuNi7utDQRfB6jnYqO72hiTxbgRkEAo/3qLVa/V7qc04nF2Ja1xODPxNWExhBApbkXE4zWDXp5oeJSjvewYLzCarN8Pk4/qZQYlY/lBeYBkBFcpbYgKGWK8mr02N/yNW3uvEtKpLr9jth2CX5AFWnTlYNGEy/D4YF4I7HMybLXxHWtqjJIMDlvtGcW3sniVCkFmZOMWv/r91VGO73t7rczP6zUIzT165TVvI+DZdla/OcgBvur1IqfXnciiXxWY7Bq2hlj2j5IAzp60jC3MMvdEaibdXsqyFI8Bq924C9F1/3/dpICfOqhs70ISYz6uX2GpCIsmFlHTxbYTSzcNlBSceQR8bIrvKFT7WFrOT1qde2Dn+oSybmBZXnmygAhuwoAIwaXAO1/5YoHftSjDuXvpMA1ck2AQGntJTzo29Go4nO93D/qK1oPBx/Mqp/W7uNFOFP1FB7FXUTMToqbu9nyjfc+Ca6wevtvAxvf4vGaA/rqyXM5CbunEcomUUWIOsIr5EN9bjWloPNwT14VO2GpO4O/vGC0IvhTl2FqlAPHdkbTrTyQLdB38TvK/VJKrYs0ZbvrX0yI1gbWQamvaRv/+/1d3NT1qw0CUOBZOTD5MiCGfkATCZyElYsVqV2wvlXqh5974/z+jMwb2ULFSl65g+04cOMSyx/Nsz7x3HAlSwg3Xz3NC/KgRYVWYQNO13rwxrkK8/mG5X1gaXsl/veHq+hPbQGOUeFIEFgUuwvypXOcuJQxXF4wke6GqqAB1BvT2I9AYtQ0TZqf7VQ7LjOyGLB/InOpUmVreDdEKG95kJfw2QZNs0qS2K+RAn8JO1oN0ckDTRpUZm81e1ChhdTWn1JZ9z1C6Z11JO9Ok2g/w57U1Tx+BbAz7qrOHQ6AgPOCn981O3xMJRHxlmr9QPQB5l64zp2xsBRCzwplOlHgbpMPAI06a1HUKS/SGSf4StrmWLBeyFcP5MHU5ljPiHYIToP9gZB44juToceqOFbUcBGKobhsYtQQyYzt8LvvadZ0yHwjzwYI0MA+dBG0xlHQjM6hLBxSbus1D5zwSRp0yAm6miZbPUUBJY100HxsO3JVpLnvxHcP9OJKXYpYha7EmjBwNB/th4mv2CLUStt87nKBfI1qWuj+fEpgpj/gi6I+UAhgMvm2gZP2iuCgKcUs8VqohpZQC3f3g03YyQTctLcE+0S+F0xtyrYVlqJZAHRsWUsIhC0mknkRzLaNQZTvl+lIZ2S2RnQ6nZRX6Fjf8/NtzTpWmogsnE9Yy3FTXOba5GwbWQmCpNKpV1dti53Rb7XR1fpi895y8IpovqzW6HZp1rKuzBz/qnhnKw4sqTQ4UGMQrcreCHfkJ/1/fc+t9C69uhOtUIycVHWKh1gCK4QqhnzzWzirL2dXdCzfDYh+0FNPX6Sg2JiglRLhIwm7z+KTgyX+9TbwZohrlp4Hey2XIAuDrkGGoqFb5yDW8WK7vveG+A+ZiPN8s5+NFVsbcd3SaGpOXH1E5q5f1tvw0sf13ODV0ZrXHAz+27dU5NLI7f9jVMCsBEe9c1+z6uRDV0554+I9C422Ys/XmynaL9+A3o0Zx8MXg3oI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001859" y="298937"/>
            <a:ext cx="6707652" cy="644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779252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</a:tabLst>
              <a:defRPr sz="2100" b="0" kern="1200" cap="all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Функциональные возможности</a:t>
            </a:r>
            <a:endParaRPr lang="ru-RU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2016125" y="735546"/>
            <a:ext cx="5904656" cy="486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-233776" algn="l" defTabSz="7792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Механизм онлайн-голосования</a:t>
            </a:r>
          </a:p>
        </p:txBody>
      </p:sp>
      <p:sp>
        <p:nvSpPr>
          <p:cNvPr id="6" name="AutoShape 2" descr="IB-groups-1group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IB-initiative-selectio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IB-initiative-selection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6745" y="3327834"/>
            <a:ext cx="3147163" cy="576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256"/>
              </a:spcAft>
              <a:buClr>
                <a:schemeClr val="bg2"/>
              </a:buClr>
              <a:buSzPct val="130000"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</a:pPr>
            <a:r>
              <a:rPr lang="ru-RU" sz="1400" b="1" dirty="0" smtClean="0">
                <a:solidFill>
                  <a:schemeClr val="tx2"/>
                </a:solidFill>
              </a:rPr>
              <a:t>Зарегистрированный на портале пользователь может </a:t>
            </a:r>
            <a:endParaRPr lang="en-US" sz="1400" b="1" dirty="0" smtClean="0">
              <a:solidFill>
                <a:schemeClr val="tx2"/>
              </a:solidFill>
            </a:endParaRPr>
          </a:p>
          <a:p>
            <a:pPr marL="271463">
              <a:spcAft>
                <a:spcPts val="256"/>
              </a:spcAft>
              <a:buClr>
                <a:schemeClr val="bg2"/>
              </a:buClr>
              <a:buSzPct val="130000"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</a:pPr>
            <a:endParaRPr lang="en-US" sz="1400" b="1" dirty="0">
              <a:solidFill>
                <a:schemeClr val="tx2"/>
              </a:solidFill>
            </a:endParaRPr>
          </a:p>
          <a:p>
            <a:pPr marL="541338" indent="-269875">
              <a:spcAft>
                <a:spcPts val="256"/>
              </a:spcAft>
              <a:buClr>
                <a:schemeClr val="bg2"/>
              </a:buClr>
              <a:buSzPct val="130000"/>
              <a:buBlip>
                <a:blip r:embed="rId3"/>
              </a:buBlip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</a:pPr>
            <a:r>
              <a:rPr lang="ru-RU" sz="1400" dirty="0" smtClean="0">
                <a:solidFill>
                  <a:schemeClr val="tx2"/>
                </a:solidFill>
              </a:rPr>
              <a:t>за кандидата </a:t>
            </a:r>
          </a:p>
          <a:p>
            <a:pPr marL="541338" indent="-269875">
              <a:spcAft>
                <a:spcPts val="256"/>
              </a:spcAft>
              <a:buClr>
                <a:schemeClr val="bg2"/>
              </a:buClr>
              <a:buSzPct val="130000"/>
              <a:buBlip>
                <a:blip r:embed="rId3"/>
              </a:buBlip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</a:pPr>
            <a:r>
              <a:rPr lang="ru-RU" sz="1400" dirty="0" smtClean="0">
                <a:solidFill>
                  <a:schemeClr val="tx2"/>
                </a:solidFill>
              </a:rPr>
              <a:t>за каждую инициативу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9132" y="1221668"/>
            <a:ext cx="6343287" cy="4134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256"/>
              </a:spcAft>
              <a:buClr>
                <a:schemeClr val="bg2"/>
              </a:buClr>
              <a:buSzPct val="130000"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</a:pPr>
            <a:r>
              <a:rPr lang="ru-RU" sz="1400" dirty="0" smtClean="0">
                <a:solidFill>
                  <a:schemeClr val="tx2"/>
                </a:solidFill>
              </a:rPr>
              <a:t>Механизм голосования применим для определения состава участников инициативной группы и выбора инициатив для реализации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G:\c 12 2016\Буклеты\ИНИЦИАТИВНОЕ БЮДЖЕТИРОВАНИЕ\Папка буклет_ИБ\Links\группы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1887674"/>
            <a:ext cx="5267212" cy="305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9"/>
          <a:stretch/>
        </p:blipFill>
        <p:spPr bwMode="auto">
          <a:xfrm>
            <a:off x="391954" y="1959682"/>
            <a:ext cx="3639986" cy="9386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96745" y="3723878"/>
            <a:ext cx="3147163" cy="2880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256"/>
              </a:spcAft>
              <a:buClr>
                <a:schemeClr val="bg2"/>
              </a:buClr>
              <a:buSzPct val="130000"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</a:pPr>
            <a:r>
              <a:rPr lang="ru-RU" sz="1400" b="1" dirty="0">
                <a:solidFill>
                  <a:schemeClr val="tx2"/>
                </a:solidFill>
              </a:rPr>
              <a:t>проголосовать один </a:t>
            </a:r>
            <a:r>
              <a:rPr lang="ru-RU" sz="1400" b="1" dirty="0" smtClean="0">
                <a:solidFill>
                  <a:schemeClr val="tx2"/>
                </a:solidFill>
              </a:rPr>
              <a:t>раз:</a:t>
            </a:r>
            <a:endParaRPr lang="ru-RU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 12 2016\инициативное бюджетирование\Презентация\Управление инициативам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82178"/>
            <a:ext cx="4740868" cy="385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17196" y="4758993"/>
            <a:ext cx="2133600" cy="273844"/>
          </a:xfrm>
        </p:spPr>
        <p:txBody>
          <a:bodyPr/>
          <a:lstStyle/>
          <a:p>
            <a:fld id="{AE3344E4-5E8A-4F97-8707-05640C78D158}" type="slidenum">
              <a:rPr lang="ru-RU" smtClean="0"/>
              <a:t>10</a:t>
            </a:fld>
            <a:endParaRPr lang="ru-RU" dirty="0"/>
          </a:p>
        </p:txBody>
      </p:sp>
      <p:sp>
        <p:nvSpPr>
          <p:cNvPr id="3" name="AutoShape 2" descr="Картинки по запросу российская федерация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data:image/png;base64,iVBORw0KGgoAAAANSUhEUgAAAMkAAADcCAMAAADtA3UfAAABwlBMVEX////35wD/7wDv3gDOvQD/AADn1gDezgCllAC9vb3GtQC1rQCclACtpQCUjACMewBSSgB7cwBzawC9rQBjWgAAAAC9pQCEcwBCOQAxKQC1tbU5MQBaUghKQgAhIQBrYwDGxsYYGAAQEACEewBrWgCcnJyMjIyMhAAhGABzc3tjY2ulpaUICAA5OUIQEBAhISkpKRAYGCFSUlrnAABCQjkxMSkxMQB7e4S1tb2lpa1CQkp7e3vn7+9KMQBaWlJSSkrOAACtGAC9CABra2NCQiHe3t6EYwC1xsZKtf+9MQBaWmvn9/cQECFzc4SMAACcOQA5KQCltbVjWjmcjIxCpe+1MTGcCABSSjFzY2Olc3MpAACtISGcUlKcMTFSUimEGBg5jM7OtbVra1K1SkrGISGcY1rWOTm9Y2O1nJxzMQCMWlqcQkJ7IQB7czFzAABaGABSY4yEOTmUUgDWlJR7c0qEveeEvfeUjDGMhGOlzvf3ISHvhIS95//3paVrMQBSAAAxhLVapdbnSgBCCAB7MUpzQkIpWoRzITHG1u9aOVLOxqVCc6X3OTm9jABKIQhzOSlSISHexsb3Wlq9vXPn1kKtpTnp7hWtAAAgAElEQVR4nNy9h38cyZEm2pWVrMrKzPK+y7U3QDcaaDiCJEDQgDMaQ43TUCO70sjOaka7K2n97u3entm7vef23vt/X0RVNzypESWdfrqkA4GuqozMiC++iIzMarV+321z+8XTF9tPjN/7g37frT2dSpW+OHzyh+7Ib93ayYtttT9PNv7QHfmt211bE6pP/T9+Sdogica5f/KH7shv3drF0x3VWxT/G9jJ4X2m0l+++8cvSafdSwJntvzjR+HWZsZVzfnjN/hW612XKISedP7Q/fjt232QRNFO/jfQrvZTjZBq+ofuxm/ZjPZwZIwmzvGOMRy1jc4fuj+v24zhyX5QDEduUKXDbTd9OG3/UerY5vKpHQW+KFzGLS8oFNeUwb3hH58sm9tZrBJrTKXFXNcyPT3QiBak0z82UYYF903N565mj01Txn0pYl3XBR0/6fyh+/YbtbsFtTTd1nRLjz0zMl0vspkqfSK4d/iH7txv0owl0/uUWqoq6diWkWn3dZcSEalCaFn7D92936C1t01fZZEmI0H7seTCsimjga7Zmup7R3/o7kEbDkebX8Zi24VkCufcpKawbYsKKalJLaozXZPW8Ms8qj0a/h5xbpRKMzn8EvdvZzplqi8JhdlwQRLGqKkTJhURKV9KkuF+38/nnd+2x7c3Y+roOqXu/ujXymJMdNOiVDJOPcuzfcYkzErsU03YqvfrJWk/dEydKuOT349JjVKF6JT71sHGlQdsnmxsnFyVzpgHsQbKBHg1kE6lC8+O0U4UVxXj9Gr3mss7l68ebgc+57pKguXvQ5D3E6ooiqozyYLte5d68yR0xWTr7pUPDxPpM0o1atpxICnzqqrPNF0IHlV7V6d0I7TNcH7xPWO5nVjSpho8TckPO79zQYylBHauM1dSTrVq/0KUJ7HUg+TqQN/NaeVz1Kax1LnGhXB8rnOm2zS/plxf98DHfH4uSedJ5uucmvAcFeKa7d+91R/GRNGtnGsiD4oxyS+CwCcaDH5wTaMPAapgXFXKdOKrMMCmUFVuMqG/uNa3r6saVf7q/JubqcKdwQBUM35GVUL3fpeidICcLzPpeYzqblqakruSz89/vJHZtJxck6RdKMwVlAoaUQqScB5F1Ge2bl639yfbjB5ciDfNlYpy4e7nvi7igVUtDjeN3400xtHoJHVy12KUx0+nd0+40O2Y7p9/YLQj9Wx+7WHGXuzqMCdcA1VRASeIr6uAZnFy99r9RzPBexe8chpolSpofjTaD0zqW9bASfamvwvXAgYYg5Jw087TBfqSqamonrAuUOXuNlXM0fXrjjyq6yalPpAUaqoaoKrJVd6/gUabhaoMLrjYYa7GqqZ1QeCje9uJy3yqqma2+FLu9HLrXB/bh2CqVlVkxdZy1O7Ad5ZCUTw1vwhnQZGIdv/GjfZgLnxV0QQHHEbjV7iuqzepytAlRF7c7ShTLEq0bdTWznC6OHCcwBbUfbr56o7eaJvDzpX/TyulcmxbcOtwLVpEqFTOnULHuPvE5vnohi4PHer7duBacT8GP2/lHvO5fSNbZLT3mNgenl/eWZqRRZRidf+7OZiYDBJdbF19QPvXKNwo3Loie3ubxwwMlyrB0fo7Gol9tuw03Zie5N+ZT5Ltbe/FydV7G1/PpSktSQWou0/ByzPmXveK05P4O/tZujjpv9hY6c8w1QudxKv/GXNfBzsz+1F+dVJOwlei2jDM0iujdpSwsabpmqIlq+s2PQJPOqgfZEzTAGYrcPJBQH2zeHjlYcNE2BJxQoCx0MhymehfSbG073fHAlE9CGKVy8mT+vK7O2xsErr+5J5FNLAboAtXTHHYzcN7LxelHaaEbV0etqOCBQSdrfZ0hTkjSpg53unU4+UxrgpGncQCo1ClecXrjQLTZqbgfiSFz4EOw6RcNifjoexTIHLcCQQVuuay8n38/mGh2UTJV928B35M1YjvXYXveznxwhswc96edHllVo3irJ627QeMqKqirvTCyBXAluP6rkNhqi5nUjiJS9F1SP6dS8M0KosidyzmzKzjriUHhVMklyW5LziElIKbjsO4pUuIAX6Jlxt7umeSqulm5x4YjUq0TDiXJWmXzNEHWy8jmO13GA8LEV76+RvDSg18nJWgudGwIsyjtSMzfgm9YAyYSHBg6dQ2LaFf5rmj0uNSEFrGCu/GRLOplV1abjSemnCNLX1aZJwxEcWUF7UxjlwxIKzR8rspVQAAPSGuDPC9vhV6Su9lkzLqqkWQVsEVS5k6msdhVMyduhNTl4AzqXHM+NwGSiIoZ1Uhqc8pKFJ8ce9hqRBTECWzuO+LwiR6rJL8wp0YhQ2DwDkop+MzE9SPWnl9+Wap9VWtySRPKxhG1Ynk3iVBWsMem7AeL15GlQ9TWlIrpd3Lk2a8W3FHV4ha1MMNPNLVm4m++0vdorYAvhuUpi+gS240Ppdkc48R5ipqkMYAw3E+4cQc61pxHqgZqW9xwEUpikwwnQvf5s2UtrcgLFNrRW0vOFGIx8TiMpgYG16QkbIf3Lss3qW2LESpEicOFldAYeoJIOREe4oCLi1i62WjQyPbqqgvIuD53DIryoTcXg/CsEeJC/NQjN64i81oz+F/FVWKNTExNgq/0mKLMdOCeN/SPNNr6JexD4RI/Q72csMiqk4d/yrijlKaUlI43uIl6LV0JEhCe+bk3BEb4EqHhS70iU8GCIyHDunTSSPJkWtGuipcwC1uM6Askq0WF9r3AogOAeU+uLCb9oanKUyqcn/1vU3LZLpqmr4OE2LpmmBmAwjGDheqRLs4SsBATc7cadOVpt3d6gMbJ4AzOy+TpGAlxAS2a65lHW78cjR8N9cZiTPiI0vs7EVj31k98SloBwyZrmgKBX5oU1brgDF8MdaEpdJgeZkuGssXvuIznRZNzGl8rgMT0ygiI1zOY9VtVKjdo1J/D+XdCIg7UXxL3tscPfn+WjGnCcugn6+QZCP1S4jUSGJmjV96P+E+63s0FrpwTCXF64Y9OdZnzbDedyx0myiFriowsnXA1F4OqHA1xd6/zvray1xXLFeX2/VPIMbSVYhaYBw0uIVgaaNcc9ePk7oHc0tJGVUzOo4BWryNzkrQgAIOFHn1Mu0adfUa82gh63DDeOhWYzu2vJhYzjhuuFbn6EXCeFJr+90XEQypBpGWruHfmF48OslNATGJ+51bMsBG+yTgNBK+dzKq42mKl3OuAdvWdaeGi9F+rDpFkxeY29pAFMSvxn3Xqty6V2/MKzcm6OGslyZfhjOag3dViDBdZALGfmmbAnw4YfsVfLF4o/7Y5nJL0uo7h20wIfCIwIsEg7+ozl60N58ULgRUvv3BtH2TrnY6uBLh4S2l82JojGL08XUKBpr1fTCF4UkheLZYQeBbgWbxfQ9ovSmYCHqofZul8JB16CU/eNkiv7ElZYIOndgMLzJOusG9rTKIi+mUc+Ui0dGebsemnZ60h5kAXwEzAKwL/MnDk1yYwMATEKPVaV9JmNQPGGLezxi9CHwIVrynyxxIGbIy8Cqcu4ft+/uVkMnDc60cZgrTPzgsXTfpzdMivIvmzpimqCphjvpSz2i8lYmuDo5I0UX/oYE8bG5sjqZP7rc/h0HILtTeMA6nn7/Y2gkzJgCxIiHgtzC7RQ5B/tbicDg8nD7Zvh5HguZsnUynh8PRvTAF3uh0c7goikzfNIEsxDtbW/uff//wUpbTeMgV4o6ONqYQNU7DDQMRmAucEuK4ZvjSdNgwNCcMVVAhSol+fLmKcZeCEPdajr0D4kyCHMhUlmVpmr6XJQO3cJIkKYokcWLnFnPsLCf9oMBPZInjeB5cm6YHcH1y7ORBumhfj3LaE4CgVeJlhBFKe4tjrgoGu+ff6uIN1AeYA8/2gLDBRwkLURHu1zB6NyAk2r/esc39tObJKhgtmCw0QmreDANGqPPwtgEzRgdMufgUXqs2F8N/WW//hrocWhBR1t81kPR37hXNxYRlZjg87/lFG4Vz/MZGSRNKVIqi5KgczRgNJUzJVUhttzfvBQpgLXQF7qtcaoSokZcu379tgbRjjPZzqV+7AB6nwdhXvr8/bF9dizRe6ETU/rbGj2EJ3VN0uEEgA6TC7Wn48PIFxjwIUMLOTj8YEMIEUYneOw+Lhja5mqZqTxfdogyIsJW/+qBM/gqzBjg1qqbrmu90d6Z3jeFt63DwTWO4mCVS1xG4VZwNjbLPyw/+2qcWEXDXneWVQV7GJDpfzD8KGfZsoBGeULR3Y17W4HTejnpUszBwAb9XgJ04IDkxe+tb3s1JdBm6R1uBAGSoBMmj/9m5F3Y6/19QWBHmvyOWT8Kt/ZMX6fxW7XrS++BkbxH2jm2IqeHzrDqW//3txU6n4wdccThReT+9XIYwTYi91rnO3MEp9MBqc89ZGkAwA6pcSR4fOloq7a0hhJ6uFRESJ/UVa5vtLCuaXty93TNR1QnQONr/fzuH4RI4pq41mkVwdhRqb1/Pa61EAZqK86A21kJUDYLJk61l53+yCjSG1DaWTi+GDe59bqGHGV7yLCGKNmAAXO157ieWvAwtU493u64PorRDN4enHGNYoE3WtmE8dIpz6Gpvc1LDB/ELJR//98OCq0pj+jDMaMCi2t54aYw9XeQSPbtGgaY0NkbdkzMKIV2FEAD3Ug/OLd/YrrbX2tMOfYIM1wf9l9lGq70D3e7l5qWsyxtvxWbKE4uFw85JYgOGixBiJGIu1hrSns7PvcO7x/hAdDtEVmZgYkipIgqB7BBvcctjB7cC16pvw1ls2eBNGSio1ghDKPNiM0f8r+9rnT/scHt5Tsw3ULc0ME9Fc6udTnvhsInsZyK8kKSzdCOI8PKc90bGjo2rC0mXove5CDmNc6i/xzCyVmq3E1hshcSKEjH4gmtEYao+u+kVz+cklETo0HmQXJf1kMCNeMVLvRkhFGedyTEuOZhhiUIPQmCP1O+OjMUAokLiJlcyYVNPh8hIGQeieziccZzDtB6A7OZanLGHwTAL1PqxQd+VpIFizLIAgkN/Yq5VO9NbLX64KHwFPqcJuF5InBK0GZqLnNZEyR3UWYP3b1za3jFBTeKeRNedTdtb1hgoMXEGl7WrtZloEws+13f9ycayBghZuPC3P7uR/TTmYCa0iyOIslbcewa3ZjiYPIKJFJREgQ6ea386PGobK/8A/7bbw8O91FMVtw8eR4MoIIILCV4TBb5nNj7GCW2U5MYwANeHDkbYK9C+xWgRWw7Mv1oK+3I9n7HgjoO44QNIbSzwS8VK8FILgKNOB180CNAVYOPgD2oACnzmqoQzNBNAYaLaOuHAI1XazybdMGzyG8Mw7HXTwNRUn0kYWp9QIMAoPUAqC6jH0ePXLsaEQSmuIF+n3QY0xg9ngQ/Ci63RTl+OUcnNiVpcJgadpWOWteJT10wXOzbqlxtHIIpz72TnKqC+BdxFc5O03M6KAaiEZXLQMIAtFEXz4XFUiYAZSy9wDnbuNwPWGS66Tl5ZmL3XlIFNMDwDjaQQ4biCWpxotpOk2+V7jgCouUqNjIeLaYrUNh4jENFwsQW8tcaGwuE7V+ZvFOqJQFdAfI+WO1toKrab49XprLxGVFJF9sKNodE5Gs23Kvig0AYSgmCKBq9RRZqqroPXKMK3Di+e0h6+u5hRgsFVZGvwYVFHvVQ4VIcBkZPFu0PDAPYQBsS5WtjWWZQhKl8sA/Rax4uFsGSDmGWUXwWX9sISkxo3iM78PKxxxDKfaeAfY/M8XDYwk//G/XRvhNp/NJ0+3O+VAfVtlduer+gaoYpONWZCKBlparpxRS/b2wKmgmpUgjgEk82a3o+FKm1NZr3tvY16wccYLss6ldI+H8CNyodoA5xIjICahyGLeA1x5FnFw2sxdrvrO5KsQbAIj1HTYiuGOZGiXGviZj2TxnKIcdRe4kKwx9yyZ5kxV2UgIabXURSYEC41TtiVAKIzL3BGmO77IAh8VtNF4AFNYiLr5RL0cZw/fXIEdnkPfeEbD9cZRCOUogukzAY+qCgy7ApSR1FAJbo0v1G/u0zVY6qsXV4VDlAhbTMS3SBha1Vsz+rla2CBy24M02cdhOGsOwtT3vdUIgfIpIC7Ui0izFQo8S5Tos2ZDoY0AJXSGCCwzlXb04g5oAGgQS8Muy4FyMkWh7UTMUbhWsWeJF6RO5qUCK8i7CEdbtxZ5fdvplfaD3MTnZweKQjYjSjMpnmah+baQxrLPJ8v5/tPK6aDDziZhx4bu4MgT10/jkFyCoxLBUgGY3AEYuQFrtxdAICoOdd9xaeEMVWLBRGekKUTBJ4t7e13lgVQXdFP9uZ7y6fVbDV8oy6dZHbqm+gW2CzRCeoLqBeJXbFzJe99OBoOAfh3PNOGz5geegrihfWFppM53USkq6WudsH9/hhdNPDq6bupMIPtvZOTk+0wsyaBqtqcmBT8iqIrtg1G5l7kO6dI/1hfAXgGJPUVDT7LJoEXbj08OXm4X0iRzw8fWhje+FZfavGKRoIJe0lmHXA0WtHLaopnQWREoj7Qq1Z7czQaNYtQG7OkyLr706OFE1voE9MIRWHhMWplmjkV65tru5qmGsGmWOH7h4mah29hQAUB1E64P0pV4tb1B9QHKxhHKlGzNf0zFuCGfAYxOK39iB7rpD/fCMOTmpAYo3e6urnfXjp6fX/iPVypwdwTnp+MS4AtIkOnBiXnGNmRB+z9cK+XJsWkMciNUmeYcf+rp2EK4whMpOfgtPipA/Fs0M0T4vP+ylSM0bbTN5mb7bXb26q8WMEAJ946LGDUGfQT8Amcvcs0wtaUe5oD1ZLgNSl6HjVyKek/xKvWk9Z+61hJDlvLcmCZVlWu4rTOMqWC9BO3RPCaVbWHnyELUVg+2/lc+tRnWr+RZFTSXtgrgG/EYQ/RgfAehFqgi7OYQLzVP4AJJYP5GwBYrTpehAYPOiq19BoCHnrAHzkgLJg2uDqLEW1VcmAsAIHtgcAfUPjLhLDv4VWP21lI9CPDOdy+rmEFIY1D9AfEyQsYiGjG0Ik8m9WMRTsOHTDLwSQM/X4zXu1QAI1wkzKxNOHkGsrg2QJDqQQihtQqMBhWgyWoUJ0ENIwGXfbKh9eAw5gzUlfewNDrGnjuiFgrtpIpVNQJcaD/OlB/oqfXWeL9Xveoztk0DNg42TemE8ybqmm/xzAHgbGMXZm18ieWLvIyC6z+jDa5V+Rm4wQ0k7qJw/Q4iFCGsW0C0VQDj1iBdayooL3OfDG7kvnZDB9e60vrbgHcUaVg8irTuWUJrjQr60umCjrW9CgiEGIpNiD0DZo9DS/XrXamvXABtF0FpHZkqpgJ6gu3Ja6o6LZHhZsFAvRflv56xeewVCfgFcGMNVYI3bXBqDXbrKfFCmhqd2FoGRhhSLMrfmg4feO6KNNjIoAdAl0XgusO9dWaeQDDYRCxol8kAlTMJObNCOb+lSKxYSiKTCWap6sTVpisgJhIM6mNAatwOA1cXkfQ6oEfzN9Y64Qle1rj/lUk5a6NX9icg3S+lwfCI6rDIGbh9ODyct8tdQp35zAUimJGSKk08GXMxHW1jYDrPIGOUE2TwGl8dXI9kY8rJJcF6fmqZxEVVFt68UEA8KxEFEMgEnlM002d1NEeCQraPc+uDEMax00MrSBVVuPYB+xmvseErssy9hgRie47QRKVv6YOchgoLvguqsbUpFqm67xoA/OwfFL1VUuVQGgATXV5eURuNvBufauQlhJboPV+d8A1n3luJJFYeJSswmRwf1HmX6J3iBAuZukBVFAU0MMBkBEtmLhBltheaMFQSNsOgtDhs1dvF+3MTcnxOQWjkpQD4uejlpEKhfaosBVHR0IU0+TlgX4ztkyGGXNN8IBj8AoySJ1+UYKjM2vugNiF3AuIhpZfNl7jfk9Ydl0caLMmMWgGfUXLNc+zZNydeQLIuhsEqev43bdeKcrUERygVqliRWpWoCj5vdYQLNdySKRFDjgsXbP7r6hvqAVx3dxNhQfOiVllGEAnKh2YPA3iOlaFieKoWjQGonY1lllOWCMDPXbqyQO8dvRc9LqTnPM0hCmiYDFdTKfM7nde1YuDiGvAFUQMga1uA7faMqYVhJKAaarfRx+vucX0FXfA/LQfECtjOUSStNuzqd0tQ2HrY5wVmBDtWbcuOIgG1Dln9RDcHN2FYHu4b0WWjrMWpy6vp0UEXdupVGG5knUdcJiZG+rEp3z2qg0Lxn7gI62mMJ66Hrmqkgz3OBExBMyKyYD3RZpT3rT3yzNi6/A5xxmDZ7Z7sRlbTDdnflpYGGgRXWZOzYdtxtO33m9tYrLAaE3n3e1su3w6nYeVsFDDiXQHgtYJQsfB3A1Asq85CSWJCRwA0Jx3X7Gpz9iA+O5AghRwM4BdTuzDVFUrFASL1dTM13ovX/nA9AtyV0XruQHARCp1AF5CBpVd1sUaOrdjq873MVPO3pmebJcH6db2RmteAppAM62815W0jk5UxgR+CWbLnfdqmcCzpLplBi7BxQU6eYUoGyEjDkqiQ9exbpDeC4gvMNnAMRArqD57hSTDMCa15nT9TMsTDQcfXHpXSzGG1yJgZWjrAGJ+EmZ9SesHBTvA/onXS9O0GIxFZMWW1hgUYxFDJc1pARpJkaCaSRXriQp0HWbp4OWiPAFJAIAxJiRg+1LVupJEMF4q5udVKjQ6e9nyM4wDRITgMTTi2sJJPHgu4intsrFEzx2xWm9wtOEDvvScJE27CSmW6Bb5zANC2Q+CcQQIVisWME3hQ+xHgOoFHC6T4JF4OfPdZ0CYXMzsvXRf35PQxCySpqpUAaLVj5RUqBaEJRCaoIZx7eXa1bk/gw6LCXiRXC1gBMBDSwBuoAc4oNz3Tb2mjxFzRSSr3AVCJGaV3h1ibag+DimGBDD7mMqKbXQqRBNUZX0+cClguiLfw1gy7QF3IjSswOx6LymvNpYJFqPiQhUE9OBHXKWgAGSaqeIqi8a5rlW9l0iyCfMJAS702uP5DIBKTzAUiU0acBZDjFYPs8Y8iH0ik6p1KJOlaophtrHI9SSpKedqJYBD+A6iKTZEz4Mg6TOkx/6YgwwHDjchrCxslfgvWXlt79igR76ORQM0gnBWaoFqg7UwMBIQJNKRNty+Mai9CDAhGcCc8z7ODrUlYpCwnKLKCycHLVc5bi9Cr0gaF+nNuGzm2NgKSDLDrCwHKl6vjKji2IuOD4C9Vn3BnAEmZ+CnYDjOAYrlBkyFAO5WKB2VQB0VsG0wVd+HYYv0igrMskYwt5RjfYhV3OoZjR0HZsSt6kx2qSBrRgPVY8f2La/yaV5GVtLXgEuCRACOEEYqSU8T6560dwrwOZiBpyJwJJJioprJAQ3SAKIlQX3oOV7LJeNBF8k16wOfjm8TxdhxgRAQwFzwwdzHUg7fhXhX5Tqug0Fsomo0lt0bi/XIZDONCNvW0S0nzJdCwwUJz2PcZxKjeWqVFsaAROGeI1EQmhbUmp0X1G4u4L+JjaJqbpKAN6mRlpb9OmSHK6PAjlTmVfArATtEn6MTrbxUrGQ0TPb9eUqBqiL8Ai+hYBSKzirMb8F3KBI76J5u8X7YJBEuL1vfx5UeG9ATQrwSnzWwAfo8S627AN+dUWDHaPj2cZLX3ltkA90NL1mssQxdzXV4vRCr5wPbBqhLKp41iSW1jsPKXPfSbhazxMaELrKeSzWVw70hhHqjcIYFkWDeQL7QOYJeEeGYKFUd3IOdcDACqSXhQ3DMxvSiMtLYytHfwcTR91zplBOHy7KIlIa944KE488gcrbGtiMaxbEdKmZXy7uN9jK1fdNuaAoM39jUzImwMbOjqJGFk5THQYalwxpQqCYpSwYX7G0z7C3mOxBaAwACNADaUGJiOhImtOc1aoV7H3RhKarJqdoPwwVEoZfGoqfXSVDCA4oJGF71qAMhhsbqZRbiFWqaawBHAPGITFQynxV7l0oqOkZ7c9QeLsPUMnkDYfCxiNNxj/a9GtQYA/iTVb/CkUA+w5q4TF74hfZWYFcew8VGpqqRD2gLYaKmADSwyUDFAjCAAVUouqmRSMDl3K1cq3s+oMa9oskt6uid0RjMVAaKHtUOBVP5flFQ6nN1tcqpM5aHi8M2JuuahMRoEYazMkuKstsrB428iFUqzWeSxmy1qsl5pSc60ml4iN8QBnHJ5nFIa69U6ZHmA0pHqgCUEbo6RggwQRIqVBN0EkyoYk1WK7mYVICKZnXOxOAbQz2PVTblTd4dlybK0tS0dXWFLhPoblZkaTcM38ENXe15L/GwPlmIyAe6UtnMjLQ60QfBfreQTGtEU/W+7Xqg9e95vE64Ihe75KuNjVlf8IhlY8bqJStap+hisPEYNA14HC4NR4rCKR2YBzGWpSY7F0tmxr3jxiCg2yzxVMJz7lF1NawR87p50yuAQcGk59mmHwnh+76w8xKXrXu+Io9nvd4ky5IsF6DQph3ACOCKFU96aVa4DKJvRA+HMfCL2gDgpA4/lVWUYzR+abRY7G2FY5ro1ATBcRMQltZSrdKEBixO44DImKHUpcXDcH9/vrx0eWsU8rr6R4lcB51izBP0z+A3ItvJsm6JDBhcjB14kgI6ulmSZGmvNytdXZlAwDMdqGkofb2uodFqNg+QGZksHmSu6eV5HsN/bG8QC2p7vOYxbh3DqsHKtZ6sdKRjbGzbdAwgBd2mTNEiAu6UKQH8h3LALWQYuPBFwUll945aDXpu7KyqBrsN8ZUSfYZmez63BlWMxDwI8kDaWeAxAaBYUxENSQQQOSrSUHBcb98MuR96q/qeJufbfEGzQBbgf2oirAKwB0FVBrWvaXIXcbgqTNwq9zcBUdujkwRYicbhl+KbHkFJ1JgqgU6kD2MVgQMHBg7WglW7+f4UI6T2/e6kgeJheFyjF+q2zsc9Bx44RvcHT6cmRN6sZyvn3TuvSPLDgVZOa1/So36YarW5UWnbMjilkjgAACAASURBVGoqhKpczsTqAjQKogUugx/LqIli4nBVCDFNtKC72Fv0srrA0wQA100+Hqu+pFJ4KrAVdQxhOIAS9QC6LApfgw4Ip7u1N1+U1FqtQ2+GWZMy4UxKW1owLquMT12hVBSyqyPHhiDLsm1Rl95BN3KSN/lpY2PCKQS69eIrcD47cHCxSgsynmJIryI7hgebAXMCUHcVuQeuLa2Kg42lOy4AKAT9i69A++oj+PWVR1+Bv+ovH33lKx/Dlx9/BX/B75/Bz77y/Cv1R03KxpVTWOtE+XDLQUvR63AiLvqVi/WiwHxrh5L33R4uTNp54EqT1uVY7D0AtGRdywEe3tJk5rHacWIqEggWcIuk6mdNwCmAHOu5lVXK6hPwvd461jKWtndQjWHOHt35zdpjpPCDvLxwSyNcGVUb5SGiywa+DkBF66yQk4uJBAYhIehpSJTC48xT/XRxgaDDndBWaJBYVGlQCaSBYLUMzMKjtVbC1HisB27BKXJP1K7kPPF3WMkC76xfluS73/z1kpyyuhJ2wC6WZEM8nYXGQeHEipJakq4q+TSZSAuUHbpFGoKhaMIpGMgRXtm8u7ncSSGYBB66tvj6T+BYngf4j6GyFnuFC4SqSmcg0WX3vlky0Gj1qiQ/+OR0/eXu7u5L5wS6VJgX2zyNOVY1OOHEsSnxJzKvnwyOKR4AF/bXpXq1YshnJpf51r0bG6o3l+/MkgAr9iPOeVT3Xved3qQsyzQ5dpy8oJmJ6qXhPlb7QhJjmeqAy1cl2f3ww1X/H3+4+dnprZLUcyJ979J60rxQ6tp0jN8dM0iwYjSFHpS9iUUxdULr3oFrtAdON5wPb5SR3T1cfmBb477EelcGf+p/WZWAJ4k1dDa4oCabOSPXiEp7P4UhJFck+dqD1rdQlEe/OENP84OXzImiwrBesMh2rV21nahMxj5p6kUZMLqqwA413ap72LctOz65tmmzvfE0kLiJ3aLkcqOV3w+wDqu+oy5cFiNG1bF0d+9CPY+WizKoqo8v9fJbrdYnIMk3Ycw2R5tn37tNwU6PIdzZmV8MSecwFOgc9QjEkLaLWF2vhkRuJTx5pW+EjXHnl5fsXZJluNWncelETQXg2kyg747MWA3O3LYjYbKo79gQoKN2w6RcThS1t6TuX56TT1tvfBt07DOsnzkb7qwm5fSbX/vuhaY9tnTavXxE2SGuiCLk6LpwHBh/4ZvPBCoz0VOz4o1vaTwcFrRC0ORQc3Kec58m3C4DXpu6ioEEnpYAtCBiljxohNKayiFwSMAeFfc9XA23QEvXt9hc5Ne069PW+0f/6bu7px92Oq3N6ZO3f1R/9+M3Wm8b56h2WidSLm6yrAVRnmF+RLeYhVMPvrbuPRkDMqCBgF5RnKsGYzW7l9NgFbsai7EeOo03VTEDg3vZwKo4NR2zCFjjgtDL8P4YaA0tZlXtqcwUd9BiTnkaOtpVi3/+buvv/+bNj/5p47998Vmrfe8nv8CZePynn2C514fPTy/sBAZkOayLv6Zb3bgea9admKA8Dm4JXXkAGvUPmDeA0IIDax8UgUUbKIZehJ6+jnKGXeqGFlnhdF3Opzb1o2YSmZXjYbra8iqb04EF8X1Wl/khEoqDsG5dWYdI55KcvvXRm62/f/NXH/3lX/7q39qto5O666dACh60O2dvT5+fzwmWO2Srm7h4T7yz6s5sQrumzjwvlsAY7Ty39byqS77r8a6laCoou5mWrZeVOocpqJdj1WTtUnU13NUESm/B7yqG+ILovGDElpjypsBysRpSAFkeWPWahsrXkuxufPTmm63WvyJqtf7+V6123fNH55bd/tqPatEey6Y4VXhBXtU30SHedDGLO9C1Hma2dbPvxazfZ5YTa8qV3iGxZF6W0+piCdoY7ow1MUjTASCT3sQEwFytwaCypDmJ3Riv08B6igLtRAlMonfjNV7WkwnOmH9lJcifgSAgSeusFuVXf3/25zgBf/72JYz6bj0nEm1bUVdgBPMjuuDGXaQVmtt1x2YdhkYeyzzTcvEsCkzHa3X2DYKtpHSkztPl5XXb9jTJbYDhfgzz6T5jHAJIPF0DeupYgzGm3IB86tQaV3lsOmCpEhw9TDUWDRKRqAomfx6tBfkIRHn7wdm/ng03H7T+5m9aZ9+8s/vtN87OC5rf/lpjJzbBLeSDemcMFiSoiuPg7gITAhJ4HuXSw4yBcMapj7k6yiFMjETsuu4gBiduWl5xcn1T9t3D6clO16kGseWjBPUsgF7KrJ9gTk9CeK34UghpujnEWyANiKH1hKIT3uMY2a8k+XYtyJv//M9/8tFf/tnyQevtB63Ot++c3n8wvHBAP9xttIuoQlHTAcRlJKlIRImaCgLUxLRYJCHmV3HDpEL6Tr/QmsJv1ACdsj5ES2m4t5zedjSQsXQEq1MFDYXkkU+p79WVnTU/1QcwQIJpwE5JZGO5MqGlpkFo7gAQmGsU3v2vf/LmR2/in4/e/Mtf1VPQ+uTjL7734EH9mActGMS/3l1ZPMSRWskJFaQK6vUFH2w997Euj9AAk101D065i0XVkdDUVYqBVn3fnd+WzzWm+xAVSspqVIBQeiDqNLErglTiF6oHpqgwoWGpVF045UMUAZwS5t0CNZHaGrseffTmP4MgKMm/voFdh0l54/0H548aTVudRysUFqBTECuAalkeTHJteM+kC7gLNgLYBY+EOL5IcRkGSJdvOwPWlA5ooBssv2VNfTTr9TBw7DlYIj0GulbrV5QVfFymBaWJC6PBGK6cWl4qIOSREca3uoALTEItf41d//JPH/3JmzglH330q9rmW2dvnxchnDUS/Wk9J5YK1EoDEIlARcG5eAxXJguOxIQjlTNTWwUkCnw3tfQ6G6mzPuYjagR2Jzy5kfQ39oV2kCSUBZ5LVvqomh6AhfTsAYRcJa6J2ZhHhRhWVMGxB8ODqAN4h9TIs1xrjcLPUZCPmknBOQEK9ln7rEEy4yf1835RS+JaduBjTGXZmIQwg9wq8iA2CYSmCndBOSyn51aB23dpZHl2k1FTtKaEXSGya+bXV2JGodQrrUgPmN7FMmGCh50MwBy5zbnGi4n1TCO6DyoKKK+DjzRNL+gDNQoqr/9MAkuKTbGWZOPNRrf+7L/9268arPrB1x6AJChT5/knKFHNKB+7mutlJrMH/X5uUTdwCyE5xP6K5ulNhaBkQSlVzsE7KNQLnqFbu+RSkpTtXRWlHdpBGErEVg3iKZ0d90qJZfyxlLgBx/FhoJrNVBaoM1d1WwNaZqWpa7NKBpNY5FJdS/Kf/u2f/uRP/st/+bfHgL1nOClnX3xa69VZp3V2euc54M0ZfvbUVJyxOXEs6dr9ohtDzK3ZUqHg06jd0ES1oJ4zrpeETFzXKXqlDRS22VLEnZ7Du5f0y2i3jHuSJiV1ky6EamU261URqIzGYrBIEh9QQRF5iUoYYL8O7njMCCCbFfRNAcGq9BypyQu2svv8m6ePTx/dOX38uIPz8Nnuv7dWjvLsu6e7P2zdfQM/+1iYggeDcQz3kBYgigC2CyKAARIrrnNfasZMzSnA+rmLhgNjO5lBRMlY7AaBa3kHl2sD2vON9hSsg2rdbg/wtCxdTP4RM/F8DN1Sqkhe2UgOaACzi9u4JLh0jqWlGECOgQ8gfbmRkXh8+rc19m7u/o+Vub/dOht+9+T90bcbFAYcsl0FC10pPgHICjoVBettXYaLYIC/lkaCAx+gGAhLnXqTSS/8DnjwahDsL6/4xbtP43JmF5mmUAeYJKb6kQIFCeayzTAH4+u7rFdkmZ9gmtPDxRhcPyQMbIcrqqvhN6j/lfM5ORdl93s1Vv3gdA1dMC9/+sXz5gOPJa60aAST8VwlfQ1AGSJT4MfPAHx70kuL1KEuUEgZBoikwUQ0qS9vb9gejUbXTywyTqjO0kWpY75CVVzMmStcRmhbwH6AiUjmQMzSr8qC4VE2imoDNwHwhy7oEKEOcG1aoeM17/rWL37xtd1ayT77dPcf8BH/fucf1k97e/PxOWUGfaEgAtPrIiZwHhGMFIM7wje5nOR9ZurWGH2YKLO6NJOJuhZKZ/kty3ut1n1w7MF8uy4KIRywCz5dL3srgxCR3TJJlTlFOchlXbFOTMB+jtsT1DpnPcDCf0XxVj7+Mxz7/7x75/STtwGj/hYn5R/u/PvF4752LklQU2rFaiRxGaAiJoRqW2fM9rLMcVKVgh0Rfdbl9WJuHWOpADa3LT0fJYBPhax9p5w0W39REFHCbIKLwgM6Qg9UKPCDmkybmLoDKQY1VBKgxqgdVhN2fNrc9IffxUE7273zd/DPgx/cOWs9qF3Kg7P76/j3cVJvpFFjkARuI1FtsfhMx6WgsSvAr4sZjCX0AMwkm8WrTVXoTjy5vXlTks6eqzbZX5VOKsdukv9aP0zB8qltEq0I8Rgl6YnE0rklQR1qRK6wEEQhA7QeELShIEeNPXSa2f/Rnf+B/f+7O99rnvXgzOh8dyXJIyA5wDxVGCRcJOBO0wkRW6ZOj0Gn4fH2ViiIH6Oqe2FA1zEW1p7cthfM2HciXa1r1Qe8sROIDd+BIVN0RxBy/E6KwYMpPHc2Sa3Ak/VHPAhRsFS66td+V6vt5LsYhpw9erRyWL+4s4urwt/7pLUiXvDPj9fahZWnMLsDtWFSWb3qoMeB5Ux6OfPAl+FOpm1Q3grLb+x3ttg6sNW6rHtboUV79NQMlh+ASlJZ4kWKuxXmOEIDcEjufA/MjVuC2C7EiFZQOOhcWGI1y41es+3Z+o/Yva/h/T7cPV0Z5Nnf3vkUOv+gs5YE/kVJ6rwkq3PlNKjHWdUd5KiE527sOYHtaOjtFSVfwIjqXr0tcSvEzVn1gnxXVrcXiQ0/iPNccWfOpCu5GuXhFlZKqxZuo1rMLUwWMggUQsdyaTxOIzVyBiWypbrMHavpFaeek2/Vd9t9dLbq9j/83U9QhrOLR739p6c/+PdPfvKjO3eCpva3sOvbiIEXQFCYeTllttub6BA7YB3R3j2wR72OJPnknW0Gdmpn3TSSLzlL1rhfmF6pE3/G+PHWPKwVCKstxP67ddr5GUxymBAsjPd4UvYsdsBSCLW1IggcWyVm+R/PDb59+ugi1m3VjOViTs6GtVjAW1wwNJFUeWbh8ogcDHjam4wtG+tX7RBmWkoEnvkcJ73eaaen7+ykDMBY06qLLdbX2+jriwDGKOl1351umcpqr7eevpvgP5gQy99hWOxAbIhP7cp1KzMtBpkdzMygLArrKxeSrOek7v+Ds9aFIM30gJyd09O+k2XH5kHqF05e2rIY5y6E4A44KfD6W081og1w34X7bn3OUr18Sp3F/cXECYrJw5efRWa0RjDkuPtls+vX8ISXHr+7gSoaY6ZrjjvYBGBJ6DgeM8XxmCYpN3vzmW2W44MahX+Mvd7c3e2su/2g0zm7pF6Axa27n333e61P7px2WdIX5Xzh0EHJeGJR6ebBDIJhCTTJe6cPvqxAL/d0tBXVq/AqsIBswxgeTg9vweDLsmw4XuJ8/cFOXPHVQrXz1lsBMEeBCFksQAsiYCmAh2jxVJUHrpfMN42pI4PArFH4Fzjc37pz5ycrSVZ6ddY6a1Igo/0f/+h0d/fD1uM7p7IKYnsLCzSCfpKrqg/zboUJjLwJwPydfbAS20H9uod1urWn0DxRXjvB7nZR5olUircyWTSpV8VdHr1AgHTgGeLe57jwD2SieMfCtX2VqPvzOqXaLlTXqbnw7g+BJG48urP7i2YGOg/QuZy1fvG9Hz76For0n2u/uNvp7N55HI1T1a7r7pfzRZ+AJLgAug2qxXDfzLuA7ooHlIO4h4ep1kyKGY9fdmDMlTbsq3LvLQ8C8yYaWQwXdUk+/pUfMixFBLXbRjCjQIH0vdVmWPjGuGH1n7XOnnwDfEUzJ7V1nH33F63/5x8gTMRopXEm32z9AugM7q9sDmUyOocAKyZ4NLozx7QNgta9OS47IPdQysMNUDqcFN2R4e17769Nymg7KuZ4MAZ6d7ndXvbrhVRctL6HXiWyQL7lQxO+AjDR1+m/pQMavNKut755eucHjdc6q7V58/TTt1tvY5gIEP0hzMmjLz5sfYrxidTZejspSEJMuKVWLoFPcCBApHoLS1lwgZboT9vLQAhMquTWyzd6X2mHphkWrKy8Zy7rjoaOrq0YwnfejTHUgsGqDhfwtwQvwNd1nfdTRW8k+cmH/wG6/MNGkD/9Nv7z6Z0fvw2W/gmEXh9C+HvnztffeNB5jPGJqVXrjYK4n4jGeCzSchum/Rm6zFENNljEoMl77cUzd+B5x671Jc/qbackD03OLGH1RncXZq410X98eB/hDFRK2z6caHhQDiH+WpLDUtUb7fp5bS2f4Dd/8ujOY7D/n+zeefThJ9/++mf/9y4ygM92H5+13sZQ67FJVWfdrSHu4MfNe95yjjlOLNAqRqnWHJoSy6zdDr1ISogyX35S35VmPBT69jw9SNLFfRgoYCI1K+L7w7qQDA80mNcHOmC9a7ROkG6W6irf1Rj0fRDgmzA3P4J/8Tunm6dN2vEM/Mjj+598s4kZNTVbu7fm9mjoy0MbE4fQf2s6tZoCI5rDoG3OyyTb3v/S7+0YxqQY3t08xOTnfeBWyCSoBlOCe+wxB2jffxdRHnM1/rpkrj3R1EvrJ6BFTUAFBtKY+CfNUtBpu/X2D+6sFoMfX5bkKG92/WvRwzYyvjoV9MHdROM1lc/0g7stA3plGF/6TRfGC219NlprKoMSo01b7N3N6WodKThaevVyIMD+em3tqNQurwQ9Hq7iqd1PH5zVIv3gh81P/hxC4XN5AQuT8zk55nXmVPhPjb062APrGA+nAWoxkRMtffWWldvahkfW50qOEtGNpZ3b740OrSaNqUVPjYdyUFNSJtdzcrh9RZLnb5ytw6mvnTVrjB+uVho7rR+dywt9PLeTTSwpxXIY4dydDuqTsokd7x3tWwHutXDly48LeWlr91RzvdF3x2Rl4lB7aezbeXOex/Gyc08670HPA+f8jJ8nGUR5z88l+a/ARc77e/Y2rmf/+BfNf39crwk3PwG6Plgfufx+VqUQSbsTvTBGSVCv/w2c7KidUDdJHTr7zacEdYpkq2z+sJSxbTnztrEtS9woGwXJYetJV1jvJe+55vlRzxsO4c6jddxxurlSrtNHzx+hlf8EqMknu1984/HpN77R7qzn7jSR4HubMUPnah4n2cB35q32AUA8FhdWzlHrJHPHseW87MTEV09KQMyV+nbu7Szm+yeb+KD+MWee4yfvt4xlyfzK95PzKpyFRat6Ffv05z8Fv9h6UH/9VZPK5Ken3+q0zr69++n/FXS/8fyLcO/tT1HiR+jjq7GerldA2l2LWq6fL4atzobl5TaXjtmFJ9+f7y8WLz1Z9JWtszTJeksYQsVqK6rpdbNYb14oNVykTnd+HuqMesFMNNnU0+qnuz+uJdn9C4E7NfTqX55/s3P2zR8chmH4Lx/3Jmffw7SK8x/Q4oukWFysYm8lRVivIwx71HS6XbraFgdduHYsx5dthwFxb4Qx97ucCVmsSpDae/OL0pfNRRgKYtY1Ers/Hez++dnb4DCem5WlqDqlwXs/m759/4sP4VPPvxGGnbPnH6cOqh2w7DK8KBsxNh+uyphh0m1TCufVG9O+RDOeKurT6zfpjHrlbOccQS5tyzRGo1GmqP1mTrJ/uXN61vrszu5srAuN6pqZeX51sO18Zxl+41/CXn949uQgREpz6lGSL4eXioHeOP9ytAi72cMbe1h/4zaS5GaU3Lk/vHF821qWuQWRciOJlzx6DsHU6emsr5ncZhaTuGPCc7th2He6ZfH9s9a3T+tmUl1PXhJtGOAGf9sZaeHLMhR9+7qN3SKFgWegtduHezEBk/hqjUhfNZPiw877P/+L/gGzTCdwDvKiKg48tyjDgx7Yys7e/P/8x38cHD86xaMteDndrGskbt79154a/iWasSdusZSbrXMShotur9kCqTWS3PnHyks813HTquvIAvse9rqFm/eaWogU/zj9g+7p42Yjldvt7fResXXrt2tHLlHzX3PvjjHcWEz6Fa4z1xUYQePXdx/99CDrj6te9o2gsg7SSWzFHr5iJ3C73wgDxzs4cMKff/H8zs+avC2yeTfZ2hi9Jj79ml6+oJdPkb+ttYcPDwaWFzAs8dYgGqP9tZPfffz8i5/97GfPdz/+RhILnzOnEGZg9YNHdx591fvqo59+FbnY7kBQipVoupB2IL1k+/AlTsNYtdcSBcjXTUu5cvc5kAsI4Uzb4tzHjT8K/emda23352PfNKtM6oOC971nuyjl+odfSKLj2ek+l7ElsNzZCW/PmGwuDtKDg9t3U/3adlTg6ZivEGSJW+8VH4/AYmMGMRNuKH1+TZLHHz/6+IvjbPB/9MsBM50ri16nz3R8mQYuV+LKPqazFXfntsEzpiNPVfvLr7/eK2qecKJdf8PHpTaqsy8WJWq/8CmDuAj+EOv5LVWCu+AxH30M5OSKII8Kjei2TzQZUQ+P2a2r6dltx9Ma2cnCUl4sD16d43pZO3IICV76Fq8hJm2Ij8l2qmgmJil10DSV2z/74uOPHz2CuXgE7bJcu6fN9/Cnz7/4C6HgYV9YUBfhfoLVaWaXX6xyIYlN+6ba963Xk8RYRIS+LNDsnGCAKu36wAasMSFYdehxouumW429cXVgeZ5VOF9dW8Xpo5+mfavqVw74Sdcbo63bEk/bxC1HdbRjxViqe4NbgOdvVnTIl3t/1c12PyDEfsm1xlOsimQ+bjORBcdyfMFdjdj4UhyOe7IONE6JJ1SvMZ3Hx1zLdMJIJVRfMeGyvqcTW2Ddu64FHtoZNy1MdNzUA8Nmoad1++PXfKfY3RdghzfOfW1aO1AUzhTcty70qG9Sk5muDuhTl8KZWp/2x/oYFz9JjQKPfqoS3dU556nW1zltqhthpOKI4fY2Si3K8b1VyvqAliuS7E8XnDyd3rYe96XayAJLuX0Y2hU8UlelpjPctETMiGMZk4mHHnMqpe7TQOMaM7G4BBTspzpKTqkyBnHouP4UhylVpE8l1rsRwQgzidCIdfOsDGN43+H6YDl63ddrtVMYyNtfCns3UNRIoYJwHVSFyBhmQ/NKhgkRAADguKD8gAh1kfrPgd/jzmHoL36D5PXGcFWlTsoVSvwBfF9TqKoxwkGSjRtP3LxXOlLNi1vLub5MM+aCKM6tbzRrF3jAkMA8JwMaGBGNg4+OCNFZXFWDtASTwPfqxHUd7aOfY1KJmfUbnBR3FlRVbFGFaEUFjojgYQCuUu+awzrUa8zCaC/LzGM6scw0Xb7mC4M2Y6xMvvHiHLx9qqkR6IKi0AzhWLeCeqVW9Lamo+HhRpgqYMx4TDgm+idjlEcKLYZZHIQPD4fD6SLEejHbDGI8NQhPy1LhfiBJ/6rFG8ttS/ErE+ID01LGrzr34RXNeAq6f5Dccq2xx4lUmY7H/eBOWiBVPlYrhxvN4UjtZUKFYjKKRfgqvh1NtXQsCY2s/XpYO53hFhZvWjyvC+YjPJ6LoSTVlUR8e17gAFW2oNK0Yc6DxeuYvbGoIs+8rUIP31SBb8si1Ga65VUK02Kg9enF+ycOB+AwrEj31Lo2hAifAuxy6+Ic5PYCJaBAEBwrUrCoi6mRqhZXSmp2cMmJCC8GyGY2LkpXtx5c/Osk2bepHoe3jcLemGhMYYqgtmvilhAKgPvsMtXYyGAifGKBI+e46lEfDnvlnRJ47CbMgqsKfQCaiCd/MXL+8pu6A8uqrktjnsl8S/TrKgDndRSs3c0sVt7i6PGgLt1SqGVzKUDLLB1z087l5YDOPRhyRlUXz+slQMrwlVTl5UEZppjRJBa+BE1S0wQc9ol6+Zyfw6ReXSSma4GUzK5TuFr2JXP1l9tROHOlLK7iotHuGNMJHo4K4CQEiXRftxUsZU+uwM4w5FiIK2OiEe4SHWw6vbLy0S41RRW4e1YFDGe2pvk67u8+6qwikc5CrpbW3D5Agd2v8/aEvUZ42R5u4+J49woSG/t7i64JLsDGPVVU8XUNesk19eqctIydAHdhEhmBpVAs0mTdK3o63NZwlR2nk4Ka4hnSKvCYbGdv0eDlaFXIApKwyGS49FQnvtPXeD2tsUCq7V/hLJ0pnu2h6H7ZRRQGmgXKgS6SxFeWzYwT2yZ4lLCHBbNKrPr21dBtigdqc6x1A7+KS6ReGOPWOHPW5NSMuSRNlazpSuGPpduUppLxa2RW23iAsm5e1Uxjf+aYkdebbplYUxZBnDHAkmFFzTYMPMBz1d+pAO3HlaoU4FPEpOKT1Y6X+tjV4RaeBRPhGWswJyCykr07z5gfl6vIsR2aXOBuUvfYBu2KZeHaeK4F56/x1kZjh4HZusXiymAao+Xy5N228Y5NuCRAYLUJ8F5crQ325/Pt9a66DaYJiuf2gpYpuUnH6iq5ayy78/n+AR4ECLOVAA8QqKBad9gebZw8HK10cBiLen+Z6Qtm+z58ETX/F9VvbvPGYSr0cTa2rjn6Old8N7SI4/mpTvRZRZ45dZmxGScrrDO2fRV8jqwrJoUL8bqyPudyM3Ulbv8gZgkkAlyqF/BMV/DEuIu8g/HQFIBXcmwxU8KN8OVilsXGknH5Gvlu42lSlp5ys+i7harHvbDb2+IkKhzXCutXPJHzF8VMDxQ9onpG8QSGgJl4Lts6z3uCHAdCrNl7tCzBkINFNyxpfmWol5nKrBryAH0t8EqgysAKVIXp+mvYPPgmXaNpD1nI5sZVLnq/l0yH8809QRxTyxPmTRLnuFy92dY4ARape5bacxSgk6EZ4SmIziqD3Zn2MqeYhHmZDviEk2K4MR0m6WXEMOY5CKDgYcQMX+RS/6bU1MEjE++WGPnXtWGYJd0+nW2cnOzMrrzpbXMxH2HCc2k5mUL6GSHFWB4DhAAADA1JREFUO/PlqhC5vagrD2eM58dUJUU6UCZ4Oq4XNogOpja/t5zxIPRJ0qXZodFpHZ0sLt9/1APlqmxmWcL1LGlK95lvW2bcB0uZvQ6/b2/jERVW10/d9fmkqx+00Vjah6nT15uDsdx7q7UW462kPkonCUhhJZlihv2JboZYl0aLFW/CNZEZ1YAsa27a22rOLb68rGtseELarut5A/jlPvMqD5obWyZzv2SVxNVm7OHuZMVx8UCc6+fTGaO9lK9OOlIBHRuL7mzkuEFFC3oa79EsHJchczyYGCwaUfrn56WOUguLjyEoEMn8Jrkbdp1+DJOBp15QXfcj3wcws+w46b5eyPUWVtyRQVG/lOIKaBij/VQ0+1IxCHQoa15MMEpokBbHYakrpaduh7MwtLWQkSrMivcSVp2vkfdBbZrUsFb0Nm7g0TBZ7UVT1PXuNoWPaX38xes0PGtXDQIFWLlOvHPPApr+1MVzVxRN4JkCKrVcVh8tajycLTbuLrH4suiq/jtVN5hXxJlB2DdbHB3Oy9VwtNNxxaXe7AQAnErvXcsLG4uiOSVGqeqCNSB6pjcw5eL14vnOcoJHqKlE9XBxYbBTL3cMpy8SV6szJPj2W1WXtm2Dg0YINhYnDx4M0z5cEbrE3bEz6/s5ob2SEz+ZnrWGKwBbOiyIcWNJ8zoHIgJ878ClPPZRWoq6/obIAssm7PcgyIjF9bOAv2w7nMDtOIQSJMKjEQgvet1uNxnXOTdFF1Fh2/3YtaWUpjnBY5uM4dsbPRdPv8V66WApEvHL70OAHgIT0GR30TFWkvRyC9wcoHy0enkKhAnZ4mQtzCjk/gT3s8Kl6SzB02AzsJfsNRAY27CnWxkaPFFyx5NqfTBDfZAMkNh4kO5/fzo9hDYFmD55UtffTeepC8BPnRDQSvvgPs3p51OAjSzcBpevs2K+sXo/3f0TuOrFi7Sb5aC6ar2JlLJ+vjc/2VjuFXB1luF+np6l0YNYcRKnlNnyNRcfl32SYYdKJ89K3pShNzZO3TRcAhfsrD5pdJrT2RczTyF2oA7e2QHySu//tV5pwVv4Wu19iO7NQCeit96RbnTwYOQ2CB+WGWuOukBpTNvFHWYAiL0eJy6WzPqOOeMkCF8LgPFRe5pihwnLuyFoQhrVB3zhEVt6ni1H7et3NaaLAjyE65iqs3yrAvJiHX4O8a23TLAWfj7d9mkfzE3kOw8v5wTx2Jn7e5PUCUypX2zBVcw8DGdF6SFFcywwWP9L1UDeLomFp2+kLksDphRd75nELSCK45xvjm9fvO14c3mAm5OSAJj89DBR1Ugp3g2UviLfmuMxee50uGDESsCIeLFY36DTHuKQQDgwXS7ni+3Cs0Szq0G1KzfuF3jWJS17JQRe3qtP831VA7aCmzKwKhKsPcWtXjDnx1vrMNK4vxWuo+NhaCG9zQAst4f4imOP0sXUJZZKvz61SAAMftreh/5UPYhY/O46QbAZhvcu3ulsbI7uhWVE1gevqI6tqkE4Y7omk73XTahi3cKWTPAQebBVC1/oiWH19rkXM5ZZvg6MlvgGCieDQGOwaBtzk4xjIp9sCAVw4vMjwGGPaMnQmB74hDupJPo67DEWWXDFR3Tah/uJqF8ZZicpmHvQZ5RWXx8d/TYLxMa+LvLcspzctlUNTxqNL72CYGOixjUZw9I+TmSaUKRWRmfpQc+xqu1EwwS2fYS5PovwXru1geccVmWlqs6inlpjnpBrL/8A1rUT1EVeUio06aualrzqBN0v0zr4th3KpMa6QuEVFZNLqmosxkQiQzaehAD443ozVDh9ozU6UIgDY79n4HZelZijaUBUEBOPrR6FuP+5m+ApTZjJa4cOWb2g+lJrz2fP6qNG/Fk46XV3XpOiXLlj5uB2QB03hFjd+eaFIK2jREbgtxbzdyZAfoPSx9NVIZg/gkBSVoQE001ZSxI9OQLq73ukfh/U0Va/3l6oEb8I5/OtjGrSu5GQMzYP9wqh4z45465xAydfoxlHCyfNuVNmjk+vJgMO8xhf1pcdeJi9neGhlw6oibHTJ3jktpIMDwVKomhPjT34SMGIjlt5Nrp4+G+JxxnJDGIXouXxbfhqLMPu8vWN/GYbZZaVV1QZF8rVjTijwkrrzfS4Mt/DQ8nr49sPA0IGQV1O/JAq9cEGTnsIgb4PGgUaV7+vAl9Xhmmg+ugQKxjf6vKM9u9iLi7dbzoPMHSipWK/dfkH7S0GLEJ3c66QKkFfRncMCM4g5MBDU5yhAR5RRY4jh0aIWzHAkJAwT4P6NEaMkAeVT/yJcH57O/hSrbMZBpSmDhlfPVD35EDPA4pnUYluvR8S30i5BJYSjHERwmh7qxp/OsLae8KBEtKnRmvq1CW1yTHSON0r/MHvqwLnZru7cWAzYN7WlQTI3Ye92KxPv5w4ddZW32obhYqnrhKleKt1iKfL40Hg2geGsa3h0lz9ItFlffgjMUMfwywhs63XXXl7jXY4EcKsxvHlR3ZG2wGvz47iYdRsdUnuLQF++6A9WPdyH6MPGwuNi7utDQRfB6jnYqO72hiTxbgRkEAo/3qLVa/V7qc04nF2Ja1xODPxNWExhBApbkXE4zWDXp5oeJSjvewYLzCarN8Pk4/qZQYlY/lBeYBkBFcpbYgKGWK8mr02N/yNW3uvEtKpLr9jth2CX5AFWnTlYNGEy/D4YF4I7HMybLXxHWtqjJIMDlvtGcW3sniVCkFmZOMWv/r91VGO73t7rczP6zUIzT165TVvI+DZdla/OcgBvur1IqfXnciiXxWY7Bq2hlj2j5IAzp60jC3MMvdEaibdXsqyFI8Bq924C9F1/3/dpICfOqhs70ISYz6uX2GpCIsmFlHTxbYTSzcNlBSceQR8bIrvKFT7WFrOT1qde2Dn+oSybmBZXnmygAhuwoAIwaXAO1/5YoHftSjDuXvpMA1ck2AQGntJTzo29Go4nO93D/qK1oPBx/Mqp/W7uNFOFP1FB7FXUTMToqbu9nyjfc+Ca6wevtvAxvf4vGaA/rqyXM5CbunEcomUUWIOsIr5EN9bjWloPNwT14VO2GpO4O/vGC0IvhTl2FqlAPHdkbTrTyQLdB38TvK/VJKrYs0ZbvrX0yI1gbWQamvaRv/+/1d3NT1qw0CUOBZOTD5MiCGfkATCZyElYsVqV2wvlXqh5974/z+jMwb2ULFSl65g+04cOMSyx/Nsz7x3HAlSwg3Xz3NC/KgRYVWYQNO13rwxrkK8/mG5X1gaXsl/veHq+hPbQGOUeFIEFgUuwvypXOcuJQxXF4wke6GqqAB1BvT2I9AYtQ0TZqf7VQ7LjOyGLB/InOpUmVreDdEKG95kJfw2QZNs0qS2K+RAn8JO1oN0ckDTRpUZm81e1ChhdTWn1JZ9z1C6Z11JO9Ok2g/w57U1Tx+BbAz7qrOHQ6AgPOCn981O3xMJRHxlmr9QPQB5l64zp2xsBRCzwplOlHgbpMPAI06a1HUKS/SGSf4StrmWLBeyFcP5MHU5ljPiHYIToP9gZB44juToceqOFbUcBGKobhsYtQQyYzt8LvvadZ0yHwjzwYI0MA+dBG0xlHQjM6hLBxSbus1D5zwSRp0yAm6miZbPUUBJY100HxsO3JVpLnvxHcP9OJKXYpYha7EmjBwNB/th4mv2CLUStt87nKBfI1qWuj+fEpgpj/gi6I+UAhgMvm2gZP2iuCgKcUs8VqohpZQC3f3g03YyQTctLcE+0S+F0xtyrYVlqJZAHRsWUsIhC0mknkRzLaNQZTvl+lIZ2S2RnQ6nZRX6Fjf8/NtzTpWmogsnE9Yy3FTXOba5GwbWQmCpNKpV1dti53Rb7XR1fpi895y8IpovqzW6HZp1rKuzBz/qnhnKw4sqTQ4UGMQrcreCHfkJ/1/fc+t9C69uhOtUIycVHWKh1gCK4QqhnzzWzirL2dXdCzfDYh+0FNPX6Sg2JiglRLhIwm7z+KTgyX+9TbwZohrlp4Hey2XIAuDrkGGoqFb5yDW8WK7vveG+A+ZiPN8s5+NFVsbcd3SaGpOXH1E5q5f1tvw0sf13ODV0ZrXHAz+27dU5NLI7f9jVMCsBEe9c1+z6uRDV0554+I9C422Ys/XmynaL9+A3o0Zx8MXg3oI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016125" y="303213"/>
            <a:ext cx="6707652" cy="644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779252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</a:tabLst>
              <a:defRPr sz="2100" b="0" kern="1200" cap="all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Функциональные возможности</a:t>
            </a:r>
            <a:endParaRPr lang="ru-RU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2005079" y="739821"/>
            <a:ext cx="5904656" cy="75180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-233776" algn="l" defTabSz="7792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Личный кабинет сотрудника органа местного самоуправления</a:t>
            </a:r>
          </a:p>
          <a:p>
            <a:pPr marL="51974" indent="-285750">
              <a:buFontTx/>
              <a:buChar char="-"/>
            </a:pPr>
            <a:endParaRPr lang="ru-RU" sz="1600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0"/>
          </p:nvPr>
        </p:nvSpPr>
        <p:spPr>
          <a:xfrm>
            <a:off x="612776" y="1276349"/>
            <a:ext cx="3671192" cy="2887309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ru-RU" sz="1200" dirty="0">
                <a:solidFill>
                  <a:schemeClr val="tx2"/>
                </a:solidFill>
              </a:rPr>
              <a:t>О</a:t>
            </a:r>
            <a:r>
              <a:rPr lang="ru-RU" sz="1200" dirty="0" smtClean="0">
                <a:solidFill>
                  <a:schemeClr val="tx2"/>
                </a:solidFill>
              </a:rPr>
              <a:t>тражение основной статистической и аналитической информации по всем инициативам и проектам;</a:t>
            </a:r>
            <a:endParaRPr lang="ru-RU" sz="12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ru-RU" sz="1200" dirty="0" smtClean="0">
                <a:solidFill>
                  <a:schemeClr val="tx2"/>
                </a:solidFill>
              </a:rPr>
              <a:t>Управление инициативами, проектами, ролями пользователей и опросами на портале;</a:t>
            </a:r>
            <a:endParaRPr lang="ru-RU" sz="12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ru-RU" sz="1200" dirty="0">
                <a:solidFill>
                  <a:schemeClr val="tx2"/>
                </a:solidFill>
              </a:rPr>
              <a:t>В</a:t>
            </a:r>
            <a:r>
              <a:rPr lang="ru-RU" sz="1200" smtClean="0">
                <a:solidFill>
                  <a:schemeClr val="tx2"/>
                </a:solidFill>
              </a:rPr>
              <a:t>озможность </a:t>
            </a:r>
            <a:r>
              <a:rPr lang="ru-RU" sz="1200" dirty="0">
                <a:solidFill>
                  <a:schemeClr val="tx2"/>
                </a:solidFill>
              </a:rPr>
              <a:t>формирования </a:t>
            </a:r>
            <a:r>
              <a:rPr lang="ru-RU" sz="1200" dirty="0" smtClean="0">
                <a:solidFill>
                  <a:schemeClr val="tx2"/>
                </a:solidFill>
              </a:rPr>
              <a:t>и </a:t>
            </a:r>
            <a:r>
              <a:rPr lang="ru-RU" sz="1200" dirty="0">
                <a:solidFill>
                  <a:schemeClr val="tx2"/>
                </a:solidFill>
              </a:rPr>
              <a:t>выгрузки сводной </a:t>
            </a:r>
            <a:r>
              <a:rPr lang="ru-RU" sz="1200" dirty="0" smtClean="0">
                <a:solidFill>
                  <a:schemeClr val="tx2"/>
                </a:solidFill>
              </a:rPr>
              <a:t>информации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271463" indent="0">
              <a:lnSpc>
                <a:spcPct val="150000"/>
              </a:lnSpc>
            </a:pPr>
            <a:r>
              <a:rPr lang="ru-RU" sz="1200" dirty="0" smtClean="0">
                <a:solidFill>
                  <a:schemeClr val="tx2"/>
                </a:solidFill>
              </a:rPr>
              <a:t>по </a:t>
            </a:r>
            <a:r>
              <a:rPr lang="ru-RU" sz="1200" dirty="0">
                <a:solidFill>
                  <a:schemeClr val="tx2"/>
                </a:solidFill>
              </a:rPr>
              <a:t>инициативам </a:t>
            </a:r>
            <a:r>
              <a:rPr lang="ru-RU" sz="1200" dirty="0" smtClean="0">
                <a:solidFill>
                  <a:schemeClr val="tx2"/>
                </a:solidFill>
              </a:rPr>
              <a:t>и проектам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2" name="Picture 2" descr="G:\c 12 2016\инициативное бюджетирование\Презентация\Управление инициативами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51" y="3183818"/>
            <a:ext cx="2975246" cy="195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17196" y="4758993"/>
            <a:ext cx="2133600" cy="273844"/>
          </a:xfrm>
        </p:spPr>
        <p:txBody>
          <a:bodyPr/>
          <a:lstStyle/>
          <a:p>
            <a:fld id="{AE3344E4-5E8A-4F97-8707-05640C78D158}" type="slidenum">
              <a:rPr lang="ru-RU" smtClean="0"/>
              <a:t>11</a:t>
            </a:fld>
            <a:endParaRPr lang="ru-RU" dirty="0"/>
          </a:p>
        </p:txBody>
      </p:sp>
      <p:sp>
        <p:nvSpPr>
          <p:cNvPr id="3" name="AutoShape 2" descr="Картинки по запросу российская федерация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data:image/png;base64,iVBORw0KGgoAAAANSUhEUgAAAMkAAADcCAMAAADtA3UfAAABwlBMVEX////35wD/7wDv3gDOvQD/AADn1gDezgCllAC9vb3GtQC1rQCclACtpQCUjACMewBSSgB7cwBzawC9rQBjWgAAAAC9pQCEcwBCOQAxKQC1tbU5MQBaUghKQgAhIQBrYwDGxsYYGAAQEACEewBrWgCcnJyMjIyMhAAhGABzc3tjY2ulpaUICAA5OUIQEBAhISkpKRAYGCFSUlrnAABCQjkxMSkxMQB7e4S1tb2lpa1CQkp7e3vn7+9KMQBaWlJSSkrOAACtGAC9CABra2NCQiHe3t6EYwC1xsZKtf+9MQBaWmvn9/cQECFzc4SMAACcOQA5KQCltbVjWjmcjIxCpe+1MTGcCABSSjFzY2Olc3MpAACtISGcUlKcMTFSUimEGBg5jM7OtbVra1K1SkrGISGcY1rWOTm9Y2O1nJxzMQCMWlqcQkJ7IQB7czFzAABaGABSY4yEOTmUUgDWlJR7c0qEveeEvfeUjDGMhGOlzvf3ISHvhIS95//3paVrMQBSAAAxhLVapdbnSgBCCAB7MUpzQkIpWoRzITHG1u9aOVLOxqVCc6X3OTm9jABKIQhzOSlSISHexsb3Wlq9vXPn1kKtpTnp7hWtAAAgAElEQVR4nNy9h38cyZEm2pWVrMrKzPK+y7U3QDcaaDiCJEDQgDMaQ43TUCO70sjOaka7K2n97u3entm7vef23vt/X0RVNzypESWdfrqkA4GuqozMiC++iIzMarV+321z+8XTF9tPjN/7g37frT2dSpW+OHzyh+7Ib93ayYtttT9PNv7QHfmt211bE6pP/T9+Sdogica5f/KH7shv3drF0x3VWxT/G9jJ4X2m0l+++8cvSafdSwJntvzjR+HWZsZVzfnjN/hW612XKISedP7Q/fjt232QRNFO/jfQrvZTjZBq+ofuxm/ZjPZwZIwmzvGOMRy1jc4fuj+v24zhyX5QDEduUKXDbTd9OG3/UerY5vKpHQW+KFzGLS8oFNeUwb3hH58sm9tZrBJrTKXFXNcyPT3QiBak0z82UYYF903N565mj01Txn0pYl3XBR0/6fyh+/YbtbsFtTTd1nRLjz0zMl0vspkqfSK4d/iH7txv0owl0/uUWqoq6diWkWn3dZcSEalCaFn7D92936C1t01fZZEmI0H7seTCsimjga7Zmup7R3/o7kEbDkebX8Zi24VkCufcpKawbYsKKalJLaozXZPW8Ms8qj0a/h5xbpRKMzn8EvdvZzplqi8JhdlwQRLGqKkTJhURKV9KkuF+38/nnd+2x7c3Y+roOqXu/ujXymJMdNOiVDJOPcuzfcYkzErsU03YqvfrJWk/dEydKuOT349JjVKF6JT71sHGlQdsnmxsnFyVzpgHsQbKBHg1kE6lC8+O0U4UVxXj9Gr3mss7l68ebgc+57pKguXvQ5D3E6ooiqozyYLte5d68yR0xWTr7pUPDxPpM0o1atpxICnzqqrPNF0IHlV7V6d0I7TNcH7xPWO5nVjSpho8TckPO79zQYylBHauM1dSTrVq/0KUJ7HUg+TqQN/NaeVz1Kax1LnGhXB8rnOm2zS/plxf98DHfH4uSedJ5uucmvAcFeKa7d+91R/GRNGtnGsiD4oxyS+CwCcaDH5wTaMPAapgXFXKdOKrMMCmUFVuMqG/uNa3r6saVf7q/JubqcKdwQBUM35GVUL3fpeidICcLzPpeYzqblqakruSz89/vJHZtJxck6RdKMwVlAoaUQqScB5F1Ge2bl639yfbjB5ciDfNlYpy4e7nvi7igVUtDjeN3400xtHoJHVy12KUx0+nd0+40O2Y7p9/YLQj9Wx+7WHGXuzqMCdcA1VRASeIr6uAZnFy99r9RzPBexe8chpolSpofjTaD0zqW9bASfamvwvXAgYYg5Jw087TBfqSqamonrAuUOXuNlXM0fXrjjyq6yalPpAUaqoaoKrJVd6/gUabhaoMLrjYYa7GqqZ1QeCje9uJy3yqqma2+FLu9HLrXB/bh2CqVlVkxdZy1O7Ad5ZCUTw1vwhnQZGIdv/GjfZgLnxV0QQHHEbjV7iuqzepytAlRF7c7ShTLEq0bdTWznC6OHCcwBbUfbr56o7eaJvDzpX/TyulcmxbcOtwLVpEqFTOnULHuPvE5vnohi4PHer7duBacT8GP2/lHvO5fSNbZLT3mNgenl/eWZqRRZRidf+7OZiYDBJdbF19QPvXKNwo3Loie3ubxwwMlyrB0fo7Gol9tuw03Zie5N+ZT5Ltbe/FydV7G1/PpSktSQWou0/ByzPmXveK05P4O/tZujjpv9hY6c8w1QudxKv/GXNfBzsz+1F+dVJOwlei2jDM0iujdpSwsabpmqIlq+s2PQJPOqgfZEzTAGYrcPJBQH2zeHjlYcNE2BJxQoCx0MhymehfSbG073fHAlE9CGKVy8mT+vK7O2xsErr+5J5FNLAboAtXTHHYzcN7LxelHaaEbV0etqOCBQSdrfZ0hTkjSpg53unU4+UxrgpGncQCo1ClecXrjQLTZqbgfiSFz4EOw6RcNifjoexTIHLcCQQVuuay8n38/mGh2UTJV928B35M1YjvXYXveznxwhswc96edHllVo3irJ627QeMqKqirvTCyBXAluP6rkNhqi5nUjiJS9F1SP6dS8M0KosidyzmzKzjriUHhVMklyW5LziElIKbjsO4pUuIAX6Jlxt7umeSqulm5x4YjUq0TDiXJWmXzNEHWy8jmO13GA8LEV76+RvDSg18nJWgudGwIsyjtSMzfgm9YAyYSHBg6dQ2LaFf5rmj0uNSEFrGCu/GRLOplV1abjSemnCNLX1aZJwxEcWUF7UxjlwxIKzR8rspVQAAPSGuDPC9vhV6Su9lkzLqqkWQVsEVS5k6msdhVMyduhNTl4AzqXHM+NwGSiIoZ1Uhqc8pKFJ8ce9hqRBTECWzuO+LwiR6rJL8wp0YhQ2DwDkop+MzE9SPWnl9+Wap9VWtySRPKxhG1Ynk3iVBWsMem7AeL15GlQ9TWlIrpd3Lk2a8W3FHV4ha1MMNPNLVm4m++0vdorYAvhuUpi+gS240Ppdkc48R5ipqkMYAw3E+4cQc61pxHqgZqW9xwEUpikwwnQvf5s2UtrcgLFNrRW0vOFGIx8TiMpgYG16QkbIf3Lss3qW2LESpEicOFldAYeoJIOREe4oCLi1i62WjQyPbqqgvIuD53DIryoTcXg/CsEeJC/NQjN64i81oz+F/FVWKNTExNgq/0mKLMdOCeN/SPNNr6JexD4RI/Q72csMiqk4d/yrijlKaUlI43uIl6LV0JEhCe+bk3BEb4EqHhS70iU8GCIyHDunTSSPJkWtGuipcwC1uM6Askq0WF9r3AogOAeU+uLCb9oanKUyqcn/1vU3LZLpqmr4OE2LpmmBmAwjGDheqRLs4SsBATc7cadOVpt3d6gMbJ4AzOy+TpGAlxAS2a65lHW78cjR8N9cZiTPiI0vs7EVj31k98SloBwyZrmgKBX5oU1brgDF8MdaEpdJgeZkuGssXvuIznRZNzGl8rgMT0ygiI1zOY9VtVKjdo1J/D+XdCIg7UXxL3tscPfn+WjGnCcugn6+QZCP1S4jUSGJmjV96P+E+63s0FrpwTCXF64Y9OdZnzbDedyx0myiFriowsnXA1F4OqHA1xd6/zvray1xXLFeX2/VPIMbSVYhaYBw0uIVgaaNcc9ePk7oHc0tJGVUzOo4BWryNzkrQgAIOFHn1Mu0adfUa82gh63DDeOhWYzu2vJhYzjhuuFbn6EXCeFJr+90XEQypBpGWruHfmF48OslNATGJ+51bMsBG+yTgNBK+dzKq42mKl3OuAdvWdaeGi9F+rDpFkxeY29pAFMSvxn3Xqty6V2/MKzcm6OGslyZfhjOag3dViDBdZALGfmmbAnw4YfsVfLF4o/7Y5nJL0uo7h20wIfCIwIsEg7+ozl60N58ULgRUvv3BtH2TrnY6uBLh4S2l82JojGL08XUKBpr1fTCF4UkheLZYQeBbgWbxfQ9ovSmYCHqofZul8JB16CU/eNkiv7ElZYIOndgMLzJOusG9rTKIi+mUc+Ui0dGebsemnZ60h5kAXwEzAKwL/MnDk1yYwMATEKPVaV9JmNQPGGLezxi9CHwIVrynyxxIGbIy8Cqcu4ft+/uVkMnDc60cZgrTPzgsXTfpzdMivIvmzpimqCphjvpSz2i8lYmuDo5I0UX/oYE8bG5sjqZP7rc/h0HILtTeMA6nn7/Y2gkzJgCxIiHgtzC7RQ5B/tbicDg8nD7Zvh5HguZsnUynh8PRvTAF3uh0c7goikzfNIEsxDtbW/uff//wUpbTeMgV4o6ONqYQNU7DDQMRmAucEuK4ZvjSdNgwNCcMVVAhSol+fLmKcZeCEPdajr0D4kyCHMhUlmVpmr6XJQO3cJIkKYokcWLnFnPsLCf9oMBPZInjeB5cm6YHcH1y7ORBumhfj3LaE4CgVeJlhBFKe4tjrgoGu+ff6uIN1AeYA8/2gLDBRwkLURHu1zB6NyAk2r/esc39tObJKhgtmCw0QmreDANGqPPwtgEzRgdMufgUXqs2F8N/WW//hrocWhBR1t81kPR37hXNxYRlZjg87/lFG4Vz/MZGSRNKVIqi5KgczRgNJUzJVUhttzfvBQpgLXQF7qtcaoSokZcu379tgbRjjPZzqV+7AB6nwdhXvr8/bF9dizRe6ETU/rbGj2EJ3VN0uEEgA6TC7Wn48PIFxjwIUMLOTj8YEMIEUYneOw+Lhja5mqZqTxfdogyIsJW/+qBM/gqzBjg1qqbrmu90d6Z3jeFt63DwTWO4mCVS1xG4VZwNjbLPyw/+2qcWEXDXneWVQV7GJDpfzD8KGfZsoBGeULR3Y17W4HTejnpUszBwAb9XgJ04IDkxe+tb3s1JdBm6R1uBAGSoBMmj/9m5F3Y6/19QWBHmvyOWT8Kt/ZMX6fxW7XrS++BkbxH2jm2IqeHzrDqW//3txU6n4wdccThReT+9XIYwTYi91rnO3MEp9MBqc89ZGkAwA6pcSR4fOloq7a0hhJ6uFRESJ/UVa5vtLCuaXty93TNR1QnQONr/fzuH4RI4pq41mkVwdhRqb1/Pa61EAZqK86A21kJUDYLJk61l53+yCjSG1DaWTi+GDe59bqGHGV7yLCGKNmAAXO157ieWvAwtU493u64PorRDN4enHGNYoE3WtmE8dIpz6Gpvc1LDB/ELJR//98OCq0pj+jDMaMCi2t54aYw9XeQSPbtGgaY0NkbdkzMKIV2FEAD3Ug/OLd/YrrbX2tMOfYIM1wf9l9lGq70D3e7l5qWsyxtvxWbKE4uFw85JYgOGixBiJGIu1hrSns7PvcO7x/hAdDtEVmZgYkipIgqB7BBvcctjB7cC16pvw1ls2eBNGSio1ghDKPNiM0f8r+9rnT/scHt5Tsw3ULc0ME9Fc6udTnvhsInsZyK8kKSzdCOI8PKc90bGjo2rC0mXove5CDmNc6i/xzCyVmq3E1hshcSKEjH4gmtEYao+u+kVz+cklETo0HmQXJf1kMCNeMVLvRkhFGedyTEuOZhhiUIPQmCP1O+OjMUAokLiJlcyYVNPh8hIGQeieziccZzDtB6A7OZanLGHwTAL1PqxQd+VpIFizLIAgkN/Yq5VO9NbLX64KHwFPqcJuF5InBK0GZqLnNZEyR3UWYP3b1za3jFBTeKeRNedTdtb1hgoMXEGl7WrtZloEws+13f9ycayBghZuPC3P7uR/TTmYCa0iyOIslbcewa3ZjiYPIKJFJREgQ6ea386PGobK/8A/7bbw8O91FMVtw8eR4MoIIILCV4TBb5nNj7GCW2U5MYwANeHDkbYK9C+xWgRWw7Mv1oK+3I9n7HgjoO44QNIbSzwS8VK8FILgKNOB180CNAVYOPgD2oACnzmqoQzNBNAYaLaOuHAI1XazybdMGzyG8Mw7HXTwNRUn0kYWp9QIMAoPUAqC6jH0ePXLsaEQSmuIF+n3QY0xg9ngQ/Ci63RTl+OUcnNiVpcJgadpWOWteJT10wXOzbqlxtHIIpz72TnKqC+BdxFc5O03M6KAaiEZXLQMIAtFEXz4XFUiYAZSy9wDnbuNwPWGS66Tl5ZmL3XlIFNMDwDjaQQ4biCWpxotpOk2+V7jgCouUqNjIeLaYrUNh4jENFwsQW8tcaGwuE7V+ZvFOqJQFdAfI+WO1toKrab49XprLxGVFJF9sKNodE5Gs23Kvig0AYSgmCKBq9RRZqqroPXKMK3Di+e0h6+u5hRgsFVZGvwYVFHvVQ4VIcBkZPFu0PDAPYQBsS5WtjWWZQhKl8sA/Rax4uFsGSDmGWUXwWX9sISkxo3iM78PKxxxDKfaeAfY/M8XDYwk//G/XRvhNp/NJ0+3O+VAfVtlduer+gaoYpONWZCKBlparpxRS/b2wKmgmpUgjgEk82a3o+FKm1NZr3tvY16wccYLss6ldI+H8CNyodoA5xIjICahyGLeA1x5FnFw2sxdrvrO5KsQbAIj1HTYiuGOZGiXGviZj2TxnKIcdRe4kKwx9yyZ5kxV2UgIabXURSYEC41TtiVAKIzL3BGmO77IAh8VtNF4AFNYiLr5RL0cZw/fXIEdnkPfeEbD9cZRCOUogukzAY+qCgy7ApSR1FAJbo0v1G/u0zVY6qsXV4VDlAhbTMS3SBha1Vsz+rla2CBy24M02cdhOGsOwtT3vdUIgfIpIC7Ui0izFQo8S5Tos2ZDoY0AJXSGCCwzlXb04g5oAGgQS8Muy4FyMkWh7UTMUbhWsWeJF6RO5qUCK8i7CEdbtxZ5fdvplfaD3MTnZweKQjYjSjMpnmah+baQxrLPJ8v5/tPK6aDDziZhx4bu4MgT10/jkFyCoxLBUgGY3AEYuQFrtxdAICoOdd9xaeEMVWLBRGekKUTBJ4t7e13lgVQXdFP9uZ7y6fVbDV8oy6dZHbqm+gW2CzRCeoLqBeJXbFzJe99OBoOAfh3PNOGz5geegrihfWFppM53USkq6WudsH9/hhdNPDq6bupMIPtvZOTk+0wsyaBqtqcmBT8iqIrtg1G5l7kO6dI/1hfAXgGJPUVDT7LJoEXbj08OXm4X0iRzw8fWhje+FZfavGKRoIJe0lmHXA0WtHLaopnQWREoj7Qq1Z7czQaNYtQG7OkyLr706OFE1voE9MIRWHhMWplmjkV65tru5qmGsGmWOH7h4mah29hQAUB1E64P0pV4tb1B9QHKxhHKlGzNf0zFuCGfAYxOK39iB7rpD/fCMOTmpAYo3e6urnfXjp6fX/iPVypwdwTnp+MS4AtIkOnBiXnGNmRB+z9cK+XJsWkMciNUmeYcf+rp2EK4whMpOfgtPipA/Fs0M0T4vP+ylSM0bbTN5mb7bXb26q8WMEAJ946LGDUGfQT8Amcvcs0wtaUe5oD1ZLgNSl6HjVyKek/xKvWk9Z+61hJDlvLcmCZVlWu4rTOMqWC9BO3RPCaVbWHnyELUVg+2/lc+tRnWr+RZFTSXtgrgG/EYQ/RgfAehFqgi7OYQLzVP4AJJYP5GwBYrTpehAYPOiq19BoCHnrAHzkgLJg2uDqLEW1VcmAsAIHtgcAfUPjLhLDv4VWP21lI9CPDOdy+rmEFIY1D9AfEyQsYiGjG0Ik8m9WMRTsOHTDLwSQM/X4zXu1QAI1wkzKxNOHkGsrg2QJDqQQihtQqMBhWgyWoUJ0ENIwGXfbKh9eAw5gzUlfewNDrGnjuiFgrtpIpVNQJcaD/OlB/oqfXWeL9Xveoztk0DNg42TemE8ybqmm/xzAHgbGMXZm18ieWLvIyC6z+jDa5V+Rm4wQ0k7qJw/Q4iFCGsW0C0VQDj1iBdayooL3OfDG7kvnZDB9e60vrbgHcUaVg8irTuWUJrjQr60umCjrW9CgiEGIpNiD0DZo9DS/XrXamvXABtF0FpHZkqpgJ6gu3Ja6o6LZHhZsFAvRflv56xeewVCfgFcGMNVYI3bXBqDXbrKfFCmhqd2FoGRhhSLMrfmg4feO6KNNjIoAdAl0XgusO9dWaeQDDYRCxol8kAlTMJObNCOb+lSKxYSiKTCWap6sTVpisgJhIM6mNAatwOA1cXkfQ6oEfzN9Y64Qle1rj/lUk5a6NX9icg3S+lwfCI6rDIGbh9ODyct8tdQp35zAUimJGSKk08GXMxHW1jYDrPIGOUE2TwGl8dXI9kY8rJJcF6fmqZxEVVFt68UEA8KxEFEMgEnlM002d1NEeCQraPc+uDEMax00MrSBVVuPYB+xmvseErssy9hgRie47QRKVv6YOchgoLvguqsbUpFqm67xoA/OwfFL1VUuVQGgATXV5eURuNvBufauQlhJboPV+d8A1n3luJJFYeJSswmRwf1HmX6J3iBAuZukBVFAU0MMBkBEtmLhBltheaMFQSNsOgtDhs1dvF+3MTcnxOQWjkpQD4uejlpEKhfaosBVHR0IU0+TlgX4ztkyGGXNN8IBj8AoySJ1+UYKjM2vugNiF3AuIhpZfNl7jfk9Ydl0caLMmMWgGfUXLNc+zZNydeQLIuhsEqev43bdeKcrUERygVqliRWpWoCj5vdYQLNdySKRFDjgsXbP7r6hvqAVx3dxNhQfOiVllGEAnKh2YPA3iOlaFieKoWjQGonY1lllOWCMDPXbqyQO8dvRc9LqTnPM0hCmiYDFdTKfM7nde1YuDiGvAFUQMga1uA7faMqYVhJKAaarfRx+vucX0FXfA/LQfECtjOUSStNuzqd0tQ2HrY5wVmBDtWbcuOIgG1Dln9RDcHN2FYHu4b0WWjrMWpy6vp0UEXdupVGG5knUdcJiZG+rEp3z2qg0Lxn7gI62mMJ66Hrmqkgz3OBExBMyKyYD3RZpT3rT3yzNi6/A5xxmDZ7Z7sRlbTDdnflpYGGgRXWZOzYdtxtO33m9tYrLAaE3n3e1su3w6nYeVsFDDiXQHgtYJQsfB3A1Asq85CSWJCRwA0Jx3X7Gpz9iA+O5AghRwM4BdTuzDVFUrFASL1dTM13ovX/nA9AtyV0XruQHARCp1AF5CBpVd1sUaOrdjq873MVPO3pmebJcH6db2RmteAppAM62815W0jk5UxgR+CWbLnfdqmcCzpLplBi7BxQU6eYUoGyEjDkqiQ9exbpDeC4gvMNnAMRArqD57hSTDMCa15nT9TMsTDQcfXHpXSzGG1yJgZWjrAGJ+EmZ9SesHBTvA/onXS9O0GIxFZMWW1hgUYxFDJc1pARpJkaCaSRXriQp0HWbp4OWiPAFJAIAxJiRg+1LVupJEMF4q5udVKjQ6e9nyM4wDRITgMTTi2sJJPHgu4intsrFEzx2xWm9wtOEDvvScJE27CSmW6Bb5zANC2Q+CcQQIVisWME3hQ+xHgOoFHC6T4JF4OfPdZ0CYXMzsvXRf35PQxCySpqpUAaLVj5RUqBaEJRCaoIZx7eXa1bk/gw6LCXiRXC1gBMBDSwBuoAc4oNz3Tb2mjxFzRSSr3AVCJGaV3h1ibag+DimGBDD7mMqKbXQqRBNUZX0+cClguiLfw1gy7QF3IjSswOx6LymvNpYJFqPiQhUE9OBHXKWgAGSaqeIqi8a5rlW9l0iyCfMJAS702uP5DIBKTzAUiU0acBZDjFYPs8Y8iH0ik6p1KJOlaophtrHI9SSpKedqJYBD+A6iKTZEz4Mg6TOkx/6YgwwHDjchrCxslfgvWXlt79igR76ORQM0gnBWaoFqg7UwMBIQJNKRNty+Mai9CDAhGcCc8z7ODrUlYpCwnKLKCycHLVc5bi9Cr0gaF+nNuGzm2NgKSDLDrCwHKl6vjKji2IuOD4C9Vn3BnAEmZ+CnYDjOAYrlBkyFAO5WKB2VQB0VsG0wVd+HYYv0igrMskYwt5RjfYhV3OoZjR0HZsSt6kx2qSBrRgPVY8f2La/yaV5GVtLXgEuCRACOEEYqSU8T6560dwrwOZiBpyJwJJJioprJAQ3SAKIlQX3oOV7LJeNBF8k16wOfjm8TxdhxgRAQwFzwwdzHUg7fhXhX5Tqug0Fsomo0lt0bi/XIZDONCNvW0S0nzJdCwwUJz2PcZxKjeWqVFsaAROGeI1EQmhbUmp0X1G4u4L+JjaJqbpKAN6mRlpb9OmSHK6PAjlTmVfArATtEn6MTrbxUrGQ0TPb9eUqBqiL8Ai+hYBSKzirMb8F3KBI76J5u8X7YJBEuL1vfx5UeG9ATQrwSnzWwAfo8S627AN+dUWDHaPj2cZLX3ltkA90NL1mssQxdzXV4vRCr5wPbBqhLKp41iSW1jsPKXPfSbhazxMaELrKeSzWVw70hhHqjcIYFkWDeQL7QOYJeEeGYKFUd3IOdcDACqSXhQ3DMxvSiMtLYytHfwcTR91zplBOHy7KIlIa944KE488gcrbGtiMaxbEdKmZXy7uN9jK1fdNuaAoM39jUzImwMbOjqJGFk5THQYalwxpQqCYpSwYX7G0z7C3mOxBaAwACNADaUGJiOhImtOc1aoV7H3RhKarJqdoPwwVEoZfGoqfXSVDCA4oJGF71qAMhhsbqZRbiFWqaawBHAPGITFQynxV7l0oqOkZ7c9QeLsPUMnkDYfCxiNNxj/a9GtQYA/iTVb/CkUA+w5q4TF74hfZWYFcew8VGpqqRD2gLYaKmADSwyUDFAjCAAVUouqmRSMDl3K1cq3s+oMa9oskt6uid0RjMVAaKHtUOBVP5flFQ6nN1tcqpM5aHi8M2JuuahMRoEYazMkuKstsrB428iFUqzWeSxmy1qsl5pSc60ml4iN8QBnHJ5nFIa69U6ZHmA0pHqgCUEbo6RggwQRIqVBN0EkyoYk1WK7mYVICKZnXOxOAbQz2PVTblTd4dlybK0tS0dXWFLhPoblZkaTcM38ENXe15L/GwPlmIyAe6UtnMjLQ60QfBfreQTGtEU/W+7Xqg9e95vE64Ihe75KuNjVlf8IhlY8bqJStap+hisPEYNA14HC4NR4rCKR2YBzGWpSY7F0tmxr3jxiCg2yzxVMJz7lF1NawR87p50yuAQcGk59mmHwnh+76w8xKXrXu+Io9nvd4ky5IsF6DQph3ACOCKFU96aVa4DKJvRA+HMfCL2gDgpA4/lVWUYzR+abRY7G2FY5ro1ATBcRMQltZSrdKEBixO44DImKHUpcXDcH9/vrx0eWsU8rr6R4lcB51izBP0z+A3ItvJsm6JDBhcjB14kgI6ulmSZGmvNytdXZlAwDMdqGkofb2uodFqNg+QGZksHmSu6eV5HsN/bG8QC2p7vOYxbh3DqsHKtZ6sdKRjbGzbdAwgBd2mTNEiAu6UKQH8h3LALWQYuPBFwUll945aDXpu7KyqBrsN8ZUSfYZmez63BlWMxDwI8kDaWeAxAaBYUxENSQQQOSrSUHBcb98MuR96q/qeJufbfEGzQBbgf2oirAKwB0FVBrWvaXIXcbgqTNwq9zcBUdujkwRYicbhl+KbHkFJ1JgqgU6kD2MVgQMHBg7WglW7+f4UI6T2/e6kgeJheFyjF+q2zsc9Bx44RvcHT6cmRN6sZyvn3TuvSPLDgVZOa1/So36YarW5UWnbMjilkjgAACAASURBVGoqhKpczsTqAjQKogUugx/LqIli4nBVCDFNtKC72Fv0srrA0wQA100+Hqu+pFJ4KrAVdQxhOIAS9QC6LApfgw4Ip7u1N1+U1FqtQ2+GWZMy4UxKW1owLquMT12hVBSyqyPHhiDLsm1Rl95BN3KSN/lpY2PCKQS69eIrcD47cHCxSgsynmJIryI7hgebAXMCUHcVuQeuLa2Kg42lOy4AKAT9i69A++oj+PWVR1+Bv+ovH33lKx/Dlx9/BX/B75/Bz77y/Cv1R03KxpVTWOtE+XDLQUvR63AiLvqVi/WiwHxrh5L33R4uTNp54EqT1uVY7D0AtGRdywEe3tJk5rHacWIqEggWcIuk6mdNwCmAHOu5lVXK6hPwvd461jKWtndQjWHOHt35zdpjpPCDvLxwSyNcGVUb5SGiywa+DkBF66yQk4uJBAYhIehpSJTC48xT/XRxgaDDndBWaJBYVGlQCaSBYLUMzMKjtVbC1HisB27BKXJP1K7kPPF3WMkC76xfluS73/z1kpyyuhJ2wC6WZEM8nYXGQeHEipJakq4q+TSZSAuUHbpFGoKhaMIpGMgRXtm8u7ncSSGYBB66tvj6T+BYngf4j6GyFnuFC4SqSmcg0WX3vlky0Gj1qiQ/+OR0/eXu7u5L5wS6VJgX2zyNOVY1OOHEsSnxJzKvnwyOKR4AF/bXpXq1YshnJpf51r0bG6o3l+/MkgAr9iPOeVT3Xved3qQsyzQ5dpy8oJmJ6qXhPlb7QhJjmeqAy1cl2f3ww1X/H3+4+dnprZLUcyJ979J60rxQ6tp0jN8dM0iwYjSFHpS9iUUxdULr3oFrtAdON5wPb5SR3T1cfmBb477EelcGf+p/WZWAJ4k1dDa4oCabOSPXiEp7P4UhJFck+dqD1rdQlEe/OENP84OXzImiwrBesMh2rV21nahMxj5p6kUZMLqqwA413ap72LctOz65tmmzvfE0kLiJ3aLkcqOV3w+wDqu+oy5cFiNG1bF0d+9CPY+WizKoqo8v9fJbrdYnIMk3Ycw2R5tn37tNwU6PIdzZmV8MSecwFOgc9QjEkLaLWF2vhkRuJTx5pW+EjXHnl5fsXZJluNWncelETQXg2kyg747MWA3O3LYjYbKo79gQoKN2w6RcThS1t6TuX56TT1tvfBt07DOsnzkb7qwm5fSbX/vuhaY9tnTavXxE2SGuiCLk6LpwHBh/4ZvPBCoz0VOz4o1vaTwcFrRC0ORQc3Kec58m3C4DXpu6ioEEnpYAtCBiljxohNKayiFwSMAeFfc9XA23QEvXt9hc5Ne069PW+0f/6bu7px92Oq3N6ZO3f1R/9+M3Wm8b56h2WidSLm6yrAVRnmF+RLeYhVMPvrbuPRkDMqCBgF5RnKsGYzW7l9NgFbsai7EeOo03VTEDg3vZwKo4NR2zCFjjgtDL8P4YaA0tZlXtqcwUd9BiTnkaOtpVi3/+buvv/+bNj/5p47998Vmrfe8nv8CZePynn2C514fPTy/sBAZkOayLv6Zb3bgea9admKA8Dm4JXXkAGvUPmDeA0IIDax8UgUUbKIZehJ6+jnKGXeqGFlnhdF3Opzb1o2YSmZXjYbra8iqb04EF8X1Wl/khEoqDsG5dWYdI55KcvvXRm62/f/NXH/3lX/7q39qto5O666dACh60O2dvT5+fzwmWO2Srm7h4T7yz6s5sQrumzjwvlsAY7Ty39byqS77r8a6laCoou5mWrZeVOocpqJdj1WTtUnU13NUESm/B7yqG+ILovGDElpjypsBysRpSAFkeWPWahsrXkuxufPTmm63WvyJqtf7+V6123fNH55bd/tqPatEey6Y4VXhBXtU30SHedDGLO9C1Hma2dbPvxazfZ5YTa8qV3iGxZF6W0+piCdoY7ow1MUjTASCT3sQEwFytwaCypDmJ3Riv08B6igLtRAlMonfjNV7WkwnOmH9lJcifgSAgSeusFuVXf3/25zgBf/72JYz6bj0nEm1bUVdgBPMjuuDGXaQVmtt1x2YdhkYeyzzTcvEsCkzHa3X2DYKtpHSkztPl5XXb9jTJbYDhfgzz6T5jHAJIPF0DeupYgzGm3IB86tQaV3lsOmCpEhw9TDUWDRKRqAomfx6tBfkIRHn7wdm/ng03H7T+5m9aZ9+8s/vtN87OC5rf/lpjJzbBLeSDemcMFiSoiuPg7gITAhJ4HuXSw4yBcMapj7k6yiFMjETsuu4gBiduWl5xcn1T9t3D6clO16kGseWjBPUsgF7KrJ9gTk9CeK34UghpujnEWyANiKH1hKIT3uMY2a8k+XYtyJv//M9/8tFf/tnyQevtB63Ot++c3n8wvHBAP9xttIuoQlHTAcRlJKlIRImaCgLUxLRYJCHmV3HDpEL6Tr/QmsJv1ACdsj5ES2m4t5zedjSQsXQEq1MFDYXkkU+p79WVnTU/1QcwQIJpwE5JZGO5MqGlpkFo7gAQmGsU3v2vf/LmR2/in4/e/Mtf1VPQ+uTjL7734EH9mActGMS/3l1ZPMSRWskJFaQK6vUFH2w997Euj9AAk101D065i0XVkdDUVYqBVn3fnd+WzzWm+xAVSspqVIBQeiDqNLErglTiF6oHpqgwoWGpVF045UMUAZwS5t0CNZHaGrseffTmP4MgKMm/voFdh0l54/0H548aTVudRysUFqBTECuAalkeTHJteM+kC7gLNgLYBY+EOL5IcRkGSJdvOwPWlA5ooBssv2VNfTTr9TBw7DlYIj0GulbrV5QVfFymBaWJC6PBGK6cWl4qIOSREca3uoALTEItf41d//JPH/3JmzglH330q9rmW2dvnxchnDUS/Wk9J5YK1EoDEIlARcG5eAxXJguOxIQjlTNTWwUkCnw3tfQ6G6mzPuYjagR2Jzy5kfQ39oV2kCSUBZ5LVvqomh6AhfTsAYRcJa6J2ZhHhRhWVMGxB8ODqAN4h9TIs1xrjcLPUZCPmknBOQEK9ln7rEEy4yf1835RS+JaduBjTGXZmIQwg9wq8iA2CYSmCndBOSyn51aB23dpZHl2k1FTtKaEXSGya+bXV2JGodQrrUgPmN7FMmGCh50MwBy5zbnGi4n1TCO6DyoKKK+DjzRNL+gDNQoqr/9MAkuKTbGWZOPNRrf+7L/9268arPrB1x6AJChT5/knKFHNKB+7mutlJrMH/X5uUTdwCyE5xP6K5ulNhaBkQSlVzsE7KNQLnqFbu+RSkpTtXRWlHdpBGErEVg3iKZ0d90qJZfyxlLgBx/FhoJrNVBaoM1d1WwNaZqWpa7NKBpNY5FJdS/Kf/u2f/uRP/st/+bfHgL1nOClnX3xa69VZp3V2euc54M0ZfvbUVJyxOXEs6dr9ohtDzK3ZUqHg06jd0ES1oJ4zrpeETFzXKXqlDRS22VLEnZ7Du5f0y2i3jHuSJiV1ky6EamU261URqIzGYrBIEh9QQRF5iUoYYL8O7njMCCCbFfRNAcGq9BypyQu2svv8m6ePTx/dOX38uIPz8Nnuv7dWjvLsu6e7P2zdfQM/+1iYggeDcQz3kBYgigC2CyKAARIrrnNfasZMzSnA+rmLhgNjO5lBRMlY7AaBa3kHl2sD2vON9hSsg2rdbg/wtCxdTP4RM/F8DN1Sqkhe2UgOaACzi9u4JLh0jqWlGECOgQ8gfbmRkXh8+rc19m7u/o+Vub/dOht+9+T90bcbFAYcsl0FC10pPgHICjoVBettXYaLYIC/lkaCAx+gGAhLnXqTSS/8DnjwahDsL6/4xbtP43JmF5mmUAeYJKb6kQIFCeayzTAH4+u7rFdkmZ9gmtPDxRhcPyQMbIcrqqvhN6j/lfM5ORdl93s1Vv3gdA1dMC9/+sXz5gOPJa60aAST8VwlfQ1AGSJT4MfPAHx70kuL1KEuUEgZBoikwUQ0qS9vb9gejUbXTywyTqjO0kWpY75CVVzMmStcRmhbwH6AiUjmQMzSr8qC4VE2imoDNwHwhy7oEKEOcG1aoeM17/rWL37xtd1ayT77dPcf8BH/fucf1k97e/PxOWUGfaEgAtPrIiZwHhGMFIM7wje5nOR9ZurWGH2YKLO6NJOJuhZKZ/kty3ut1n1w7MF8uy4KIRywCz5dL3srgxCR3TJJlTlFOchlXbFOTMB+jtsT1DpnPcDCf0XxVj7+Mxz7/7x75/STtwGj/hYn5R/u/PvF4752LklQU2rFaiRxGaAiJoRqW2fM9rLMcVKVgh0Rfdbl9WJuHWOpADa3LT0fJYBPhax9p5w0W39REFHCbIKLwgM6Qg9UKPCDmkybmLoDKQY1VBKgxqgdVhN2fNrc9IffxUE7273zd/DPgx/cOWs9qF3Kg7P76/j3cVJvpFFjkARuI1FtsfhMx6WgsSvAr4sZjCX0AMwkm8WrTVXoTjy5vXlTks6eqzbZX5VOKsdukv9aP0zB8qltEq0I8Rgl6YnE0rklQR1qRK6wEEQhA7QeELShIEeNPXSa2f/Rnf+B/f+7O99rnvXgzOh8dyXJIyA5wDxVGCRcJOBO0wkRW6ZOj0Gn4fH2ViiIH6Oqe2FA1zEW1p7cthfM2HciXa1r1Qe8sROIDd+BIVN0RxBy/E6KwYMpPHc2Sa3Ak/VHPAhRsFS66td+V6vt5LsYhpw9erRyWL+4s4urwt/7pLUiXvDPj9fahZWnMLsDtWFSWb3qoMeB5Ux6OfPAl+FOpm1Q3grLb+x3ttg6sNW6rHtboUV79NQMlh+ASlJZ4kWKuxXmOEIDcEjufA/MjVuC2C7EiFZQOOhcWGI1y41es+3Z+o/Yva/h/T7cPV0Z5Nnf3vkUOv+gs5YE/kVJ6rwkq3PlNKjHWdUd5KiE527sOYHtaOjtFSVfwIjqXr0tcSvEzVn1gnxXVrcXiQ0/iPNccWfOpCu5GuXhFlZKqxZuo1rMLUwWMggUQsdyaTxOIzVyBiWypbrMHavpFaeek2/Vd9t9dLbq9j/83U9QhrOLR739p6c/+PdPfvKjO3eCpva3sOvbiIEXQFCYeTllttub6BA7YB3R3j2wR72OJPnknW0Gdmpn3TSSLzlL1rhfmF6pE3/G+PHWPKwVCKstxP67ddr5GUxymBAsjPd4UvYsdsBSCLW1IggcWyVm+R/PDb59+ugi1m3VjOViTs6GtVjAW1wwNJFUeWbh8ogcDHjam4wtG+tX7RBmWkoEnvkcJ73eaaen7+ykDMBY06qLLdbX2+jriwDGKOl1351umcpqr7eevpvgP5gQy99hWOxAbIhP7cp1KzMtBpkdzMygLArrKxeSrOek7v+Ds9aFIM30gJyd09O+k2XH5kHqF05e2rIY5y6E4A44KfD6W081og1w34X7bn3OUr18Sp3F/cXECYrJw5efRWa0RjDkuPtls+vX8ISXHr+7gSoaY6ZrjjvYBGBJ6DgeM8XxmCYpN3vzmW2W44MahX+Mvd7c3e2su/2g0zm7pF6Axa27n333e61P7px2WdIX5Xzh0EHJeGJR6ebBDIJhCTTJe6cPvqxAL/d0tBXVq/AqsIBswxgeTg9vweDLsmw4XuJ8/cFOXPHVQrXz1lsBMEeBCFksQAsiYCmAh2jxVJUHrpfMN42pI4PArFH4Fzjc37pz5ycrSVZ6ddY6a1Igo/0f/+h0d/fD1uM7p7IKYnsLCzSCfpKrqg/zboUJjLwJwPydfbAS20H9uod1urWn0DxRXjvB7nZR5olUircyWTSpV8VdHr1AgHTgGeLe57jwD2SieMfCtX2VqPvzOqXaLlTXqbnw7g+BJG48urP7i2YGOg/QuZy1fvG9Hz76For0n2u/uNvp7N55HI1T1a7r7pfzRZ+AJLgAug2qxXDfzLuA7ooHlIO4h4ep1kyKGY9fdmDMlTbsq3LvLQ8C8yYaWQwXdUk+/pUfMixFBLXbRjCjQIH0vdVmWPjGuGH1n7XOnnwDfEUzJ7V1nH33F63/5x8gTMRopXEm32z9AugM7q9sDmUyOocAKyZ4NLozx7QNgta9OS47IPdQysMNUDqcFN2R4e17769Nymg7KuZ4MAZ6d7ndXvbrhVRctL6HXiWyQL7lQxO+AjDR1+m/pQMavNKut755eucHjdc6q7V58/TTt1tvY5gIEP0hzMmjLz5sfYrxidTZejspSEJMuKVWLoFPcCBApHoLS1lwgZboT9vLQAhMquTWyzd6X2mHphkWrKy8Zy7rjoaOrq0YwnfejTHUgsGqDhfwtwQvwNd1nfdTRW8k+cmH/wG6/MNGkD/9Nv7z6Z0fvw2W/gmEXh9C+HvnztffeNB5jPGJqVXrjYK4n4jGeCzSchum/Rm6zFENNljEoMl77cUzd+B5x671Jc/qbackD03OLGH1RncXZq410X98eB/hDFRK2z6caHhQDiH+WpLDUtUb7fp5bS2f4Dd/8ujOY7D/n+zeefThJ9/++mf/9y4ygM92H5+13sZQ67FJVWfdrSHu4MfNe95yjjlOLNAqRqnWHJoSy6zdDr1ISogyX35S35VmPBT69jw9SNLFfRgoYCI1K+L7w7qQDA80mNcHOmC9a7ROkG6W6irf1Rj0fRDgmzA3P4J/8Tunm6dN2vEM/Mjj+598s4kZNTVbu7fm9mjoy0MbE4fQf2s6tZoCI5rDoG3OyyTb3v/S7+0YxqQY3t08xOTnfeBWyCSoBlOCe+wxB2jffxdRHnM1/rpkrj3R1EvrJ6BFTUAFBtKY+CfNUtBpu/X2D+6sFoMfX5bkKG92/WvRwzYyvjoV9MHdROM1lc/0g7stA3plGF/6TRfGC219NlprKoMSo01b7N3N6WodKThaevVyIMD+em3tqNQurwQ9Hq7iqd1PH5zVIv3gh81P/hxC4XN5AQuT8zk55nXmVPhPjb062APrGA+nAWoxkRMtffWWldvahkfW50qOEtGNpZ3b740OrSaNqUVPjYdyUFNSJtdzcrh9RZLnb5ytw6mvnTVrjB+uVho7rR+dywt9PLeTTSwpxXIY4dydDuqTsokd7x3tWwHutXDly48LeWlr91RzvdF3x2Rl4lB7aezbeXOex/Gyc08670HPA+f8jJ8nGUR5z88l+a/ARc77e/Y2rmf/+BfNf39crwk3PwG6Plgfufx+VqUQSbsTvTBGSVCv/w2c7KidUDdJHTr7zacEdYpkq2z+sJSxbTnztrEtS9woGwXJYetJV1jvJe+55vlRzxsO4c6jddxxurlSrtNHzx+hlf8EqMknu1984/HpN77R7qzn7jSR4HubMUPnah4n2cB35q32AUA8FhdWzlHrJHPHseW87MTEV09KQMyV+nbu7Szm+yeb+KD+MWee4yfvt4xlyfzK95PzKpyFRat6Ffv05z8Fv9h6UH/9VZPK5Ken3+q0zr69++n/FXS/8fyLcO/tT1HiR+jjq7GerldA2l2LWq6fL4atzobl5TaXjtmFJ9+f7y8WLz1Z9JWtszTJeksYQsVqK6rpdbNYb14oNVykTnd+HuqMesFMNNnU0+qnuz+uJdn9C4E7NfTqX55/s3P2zR8chmH4Lx/3Jmffw7SK8x/Q4oukWFysYm8lRVivIwx71HS6XbraFgdduHYsx5dthwFxb4Qx97ucCVmsSpDae/OL0pfNRRgKYtY1Ers/Hez++dnb4DCem5WlqDqlwXs/m759/4sP4VPPvxGGnbPnH6cOqh2w7DK8KBsxNh+uyphh0m1TCufVG9O+RDOeKurT6zfpjHrlbOccQS5tyzRGo1GmqP1mTrJ/uXN61vrszu5srAuN6pqZeX51sO18Zxl+41/CXn949uQgREpz6lGSL4eXioHeOP9ytAi72cMbe1h/4zaS5GaU3Lk/vHF821qWuQWRciOJlzx6DsHU6emsr5ncZhaTuGPCc7th2He6ZfH9s9a3T+tmUl1PXhJtGOAGf9sZaeHLMhR9+7qN3SKFgWegtduHezEBk/hqjUhfNZPiw877P/+L/gGzTCdwDvKiKg48tyjDgx7Yys7e/P/8x38cHD86xaMteDndrGskbt79154a/iWasSdusZSbrXMShotur9kCqTWS3PnHyks813HTquvIAvse9rqFm/eaWogU/zj9g+7p42Yjldvt7fResXXrt2tHLlHzX3PvjjHcWEz6Fa4z1xUYQePXdx/99CDrj6te9o2gsg7SSWzFHr5iJ3C73wgDxzs4cMKff/H8zs+avC2yeTfZ2hi9Jj79ml6+oJdPkb+ttYcPDwaWFzAs8dYgGqP9tZPfffz8i5/97GfPdz/+RhILnzOnEGZg9YNHdx591fvqo59+FbnY7kBQipVoupB2IL1k+/AlTsNYtdcSBcjXTUu5cvc5kAsI4Uzb4tzHjT8K/emda23352PfNKtM6oOC971nuyjl+odfSKLj2ek+l7ElsNzZCW/PmGwuDtKDg9t3U/3adlTg6ZivEGSJW+8VH4/AYmMGMRNuKH1+TZLHHz/6+IvjbPB/9MsBM50ri16nz3R8mQYuV+LKPqazFXfntsEzpiNPVfvLr7/eK2qecKJdf8PHpTaqsy8WJWq/8CmDuAj+EOv5LVWCu+AxH30M5OSKII8Kjei2TzQZUQ+P2a2r6dltx9Ma2cnCUl4sD16d43pZO3IICV76Fq8hJm2Ij8l2qmgmJil10DSV2z/74uOPHz2CuXgE7bJcu6fN9/Cnz7/4C6HgYV9YUBfhfoLVaWaXX6xyIYlN+6ba963Xk8RYRIS+LNDsnGCAKu36wAasMSFYdehxouumW429cXVgeZ5VOF9dW8Xpo5+mfavqVw74Sdcbo63bEk/bxC1HdbRjxViqe4NbgOdvVnTIl3t/1c12PyDEfsm1xlOsimQ+bjORBcdyfMFdjdj4UhyOe7IONE6JJ1SvMZ3Hx1zLdMJIJVRfMeGyvqcTW2Ddu64FHtoZNy1MdNzUA8Nmoad1++PXfKfY3RdghzfOfW1aO1AUzhTcty70qG9Sk5muDuhTl8KZWp/2x/oYFz9JjQKPfqoS3dU556nW1zltqhthpOKI4fY2Si3K8b1VyvqAliuS7E8XnDyd3rYe96XayAJLuX0Y2hU8UlelpjPctETMiGMZk4mHHnMqpe7TQOMaM7G4BBTspzpKTqkyBnHouP4UhylVpE8l1rsRwQgzidCIdfOsDGN43+H6YDl63ddrtVMYyNtfCns3UNRIoYJwHVSFyBhmQ/NKhgkRAADguKD8gAh1kfrPgd/jzmHoL36D5PXGcFWlTsoVSvwBfF9TqKoxwkGSjRtP3LxXOlLNi1vLub5MM+aCKM6tbzRrF3jAkMA8JwMaGBGNg4+OCNFZXFWDtASTwPfqxHUd7aOfY1KJmfUbnBR3FlRVbFGFaEUFjojgYQCuUu+awzrUa8zCaC/LzGM6scw0Xb7mC4M2Y6xMvvHiHLx9qqkR6IKi0AzhWLeCeqVW9Lamo+HhRpgqYMx4TDgm+idjlEcKLYZZHIQPD4fD6SLEejHbDGI8NQhPy1LhfiBJ/6rFG8ttS/ErE+ID01LGrzr34RXNeAq6f5Dccq2xx4lUmY7H/eBOWiBVPlYrhxvN4UjtZUKFYjKKRfgqvh1NtXQsCY2s/XpYO53hFhZvWjyvC+YjPJ6LoSTVlUR8e17gAFW2oNK0Yc6DxeuYvbGoIs+8rUIP31SBb8si1Ga65VUK02Kg9enF+ycOB+AwrEj31Lo2hAifAuxy6+Ic5PYCJaBAEBwrUrCoi6mRqhZXSmp2cMmJCC8GyGY2LkpXtx5c/Osk2bepHoe3jcLemGhMYYqgtmvilhAKgPvsMtXYyGAifGKBI+e46lEfDnvlnRJ47CbMgqsKfQCaiCd/MXL+8pu6A8uqrktjnsl8S/TrKgDndRSs3c0sVt7i6PGgLt1SqGVzKUDLLB1z087l5YDOPRhyRlUXz+slQMrwlVTl5UEZppjRJBa+BE1S0wQc9ol6+Zyfw6ReXSSma4GUzK5TuFr2JXP1l9tROHOlLK7iotHuGNMJHo4K4CQEiXRftxUsZU+uwM4w5FiIK2OiEe4SHWw6vbLy0S41RRW4e1YFDGe2pvk67u8+6qwikc5CrpbW3D5Agd2v8/aEvUZ42R5u4+J49woSG/t7i64JLsDGPVVU8XUNesk19eqctIydAHdhEhmBpVAs0mTdK3o63NZwlR2nk4Ka4hnSKvCYbGdv0eDlaFXIApKwyGS49FQnvtPXeD2tsUCq7V/hLJ0pnu2h6H7ZRRQGmgXKgS6SxFeWzYwT2yZ4lLCHBbNKrPr21dBtigdqc6x1A7+KS6ReGOPWOHPW5NSMuSRNlazpSuGPpduUppLxa2RW23iAsm5e1Uxjf+aYkdebbplYUxZBnDHAkmFFzTYMPMBz1d+pAO3HlaoU4FPEpOKT1Y6X+tjV4RaeBRPhGWswJyCykr07z5gfl6vIsR2aXOBuUvfYBu2KZeHaeK4F56/x1kZjh4HZusXiymAao+Xy5N228Y5NuCRAYLUJ8F5crQ325/Pt9a66DaYJiuf2gpYpuUnH6iq5ayy78/n+AR4ECLOVAA8QqKBad9gebZw8HK10cBiLen+Z6Qtm+z58ETX/F9VvbvPGYSr0cTa2rjn6Old8N7SI4/mpTvRZRZ45dZmxGScrrDO2fRV8jqwrJoUL8bqyPudyM3Ulbv8gZgkkAlyqF/BMV/DEuIu8g/HQFIBXcmwxU8KN8OVilsXGknH5Gvlu42lSlp5ys+i7harHvbDb2+IkKhzXCutXPJHzF8VMDxQ9onpG8QSGgJl4Lts6z3uCHAdCrNl7tCzBkINFNyxpfmWol5nKrBryAH0t8EqgysAKVIXp+mvYPPgmXaNpD1nI5sZVLnq/l0yH8809QRxTyxPmTRLnuFy92dY4ARape5bacxSgk6EZ4SmIziqD3Zn2MqeYhHmZDviEk2K4MR0m6WXEMOY5CKDgYcQMX+RS/6bU1MEjE++WGPnXtWGYJd0+nW2cnOzMrrzpbXMxH2HCc2k5mUL6GSHFWB4DhAAADA1JREFUO/PlqhC5vagrD2eM58dUJUU6UCZ4Oq4XNogOpja/t5zxIPRJ0qXZodFpHZ0sLt9/1APlqmxmWcL1LGlK95lvW2bcB0uZvQ6/b2/jERVW10/d9fmkqx+00Vjah6nT15uDsdx7q7UW462kPkonCUhhJZlihv2JboZYl0aLFW/CNZEZ1YAsa27a22rOLb68rGtseELarut5A/jlPvMqD5obWyZzv2SVxNVm7OHuZMVx8UCc6+fTGaO9lK9OOlIBHRuL7mzkuEFFC3oa79EsHJchczyYGCwaUfrn56WOUguLjyEoEMn8Jrkbdp1+DJOBp15QXfcj3wcws+w46b5eyPUWVtyRQVG/lOIKaBij/VQ0+1IxCHQoa15MMEpokBbHYakrpaduh7MwtLWQkSrMivcSVp2vkfdBbZrUsFb0Nm7g0TBZ7UVT1PXuNoWPaX38xes0PGtXDQIFWLlOvHPPApr+1MVzVxRN4JkCKrVcVh8tajycLTbuLrH4suiq/jtVN5hXxJlB2DdbHB3Oy9VwtNNxxaXe7AQAnErvXcsLG4uiOSVGqeqCNSB6pjcw5eL14vnOcoJHqKlE9XBxYbBTL3cMpy8SV6szJPj2W1WXtm2Dg0YINhYnDx4M0z5cEbrE3bEz6/s5ob2SEz+ZnrWGKwBbOiyIcWNJ8zoHIgJ878ClPPZRWoq6/obIAssm7PcgyIjF9bOAv2w7nMDtOIQSJMKjEQgvet1uNxnXOTdFF1Fh2/3YtaWUpjnBY5uM4dsbPRdPv8V66WApEvHL70OAHgIT0GR30TFWkvRyC9wcoHy0enkKhAnZ4mQtzCjk/gT3s8Kl6SzB02AzsJfsNRAY27CnWxkaPFFyx5NqfTBDfZAMkNh4kO5/fzo9hDYFmD55UtffTeepC8BPnRDQSvvgPs3p51OAjSzcBpevs2K+sXo/3f0TuOrFi7Sb5aC6ar2JlLJ+vjc/2VjuFXB1luF+np6l0YNYcRKnlNnyNRcfl32SYYdKJ89K3pShNzZO3TRcAhfsrD5pdJrT2RczTyF2oA7e2QHySu//tV5pwVv4Wu19iO7NQCeit96RbnTwYOQ2CB+WGWuOukBpTNvFHWYAiL0eJy6WzPqOOeMkCF8LgPFRe5pihwnLuyFoQhrVB3zhEVt6ni1H7et3NaaLAjyE65iqs3yrAvJiHX4O8a23TLAWfj7d9mkfzE3kOw8v5wTx2Jn7e5PUCUypX2zBVcw8DGdF6SFFcywwWP9L1UDeLomFp2+kLksDphRd75nELSCK45xvjm9fvO14c3mAm5OSAJj89DBR1Ugp3g2UviLfmuMxee50uGDESsCIeLFY36DTHuKQQDgwXS7ni+3Cs0Szq0G1KzfuF3jWJS17JQRe3qtP831VA7aCmzKwKhKsPcWtXjDnx1vrMNK4vxWuo+NhaCG9zQAst4f4imOP0sXUJZZKvz61SAAMftreh/5UPYhY/O46QbAZhvcu3ulsbI7uhWVE1gevqI6tqkE4Y7omk73XTahi3cKWTPAQebBVC1/oiWH19rkXM5ZZvg6MlvgGCieDQGOwaBtzk4xjIp9sCAVw4vMjwGGPaMnQmB74hDupJPo67DEWWXDFR3Tah/uJqF8ZZicpmHvQZ5RWXx8d/TYLxMa+LvLcspzctlUNTxqNL72CYGOixjUZw9I+TmSaUKRWRmfpQc+xqu1EwwS2fYS5PovwXru1geccVmWlqs6inlpjnpBrL/8A1rUT1EVeUio06aualrzqBN0v0zr4th3KpMa6QuEVFZNLqmosxkQiQzaehAD443ozVDh9ozU6UIgDY79n4HZelZijaUBUEBOPrR6FuP+5m+ApTZjJa4cOWb2g+lJrz2fP6qNG/Fk46XV3XpOiXLlj5uB2QB03hFjd+eaFIK2jREbgtxbzdyZAfoPSx9NVIZg/gkBSVoQE001ZSxI9OQLq73ukfh/U0Va/3l6oEb8I5/OtjGrSu5GQMzYP9wqh4z45465xAydfoxlHCyfNuVNmjk+vJgMO8xhf1pcdeJi9neGhlw6oibHTJ3jktpIMDwVKomhPjT34SMGIjlt5Nrp4+G+JxxnJDGIXouXxbfhqLMPu8vWN/GYbZZaVV1QZF8rVjTijwkrrzfS4Mt/DQ8nr49sPA0IGQV1O/JAq9cEGTnsIgb4PGgUaV7+vAl9Xhmmg+ugQKxjf6vKM9u9iLi7dbzoPMHSipWK/dfkH7S0GLEJ3c66QKkFfRncMCM4g5MBDU5yhAR5RRY4jh0aIWzHAkJAwT4P6NEaMkAeVT/yJcH57O/hSrbMZBpSmDhlfPVD35EDPA4pnUYluvR8S30i5BJYSjHERwmh7qxp/OsLae8KBEtKnRmvq1CW1yTHSON0r/MHvqwLnZru7cWAzYN7WlQTI3Ye92KxPv5w4ddZW32obhYqnrhKleKt1iKfL40Hg2geGsa3h0lz9ItFlffgjMUMfwywhs63XXXl7jXY4EcKsxvHlR3ZG2wGvz47iYdRsdUnuLQF++6A9WPdyH6MPGwuNi7utDQRfB6jnYqO72hiTxbgRkEAo/3qLVa/V7qc04nF2Ja1xODPxNWExhBApbkXE4zWDXp5oeJSjvewYLzCarN8Pk4/qZQYlY/lBeYBkBFcpbYgKGWK8mr02N/yNW3uvEtKpLr9jth2CX5AFWnTlYNGEy/D4YF4I7HMybLXxHWtqjJIMDlvtGcW3sniVCkFmZOMWv/r91VGO73t7rczP6zUIzT165TVvI+DZdla/OcgBvur1IqfXnciiXxWY7Bq2hlj2j5IAzp60jC3MMvdEaibdXsqyFI8Bq924C9F1/3/dpICfOqhs70ISYz6uX2GpCIsmFlHTxbYTSzcNlBSceQR8bIrvKFT7WFrOT1qde2Dn+oSybmBZXnmygAhuwoAIwaXAO1/5YoHftSjDuXvpMA1ck2AQGntJTzo29Go4nO93D/qK1oPBx/Mqp/W7uNFOFP1FB7FXUTMToqbu9nyjfc+Ca6wevtvAxvf4vGaA/rqyXM5CbunEcomUUWIOsIr5EN9bjWloPNwT14VO2GpO4O/vGC0IvhTl2FqlAPHdkbTrTyQLdB38TvK/VJKrYs0ZbvrX0yI1gbWQamvaRv/+/1d3NT1qw0CUOBZOTD5MiCGfkATCZyElYsVqV2wvlXqh5974/z+jMwb2ULFSl65g+04cOMSyx/Nsz7x3HAlSwg3Xz3NC/KgRYVWYQNO13rwxrkK8/mG5X1gaXsl/veHq+hPbQGOUeFIEFgUuwvypXOcuJQxXF4wke6GqqAB1BvT2I9AYtQ0TZqf7VQ7LjOyGLB/InOpUmVreDdEKG95kJfw2QZNs0qS2K+RAn8JO1oN0ckDTRpUZm81e1ChhdTWn1JZ9z1C6Z11JO9Ok2g/w57U1Tx+BbAz7qrOHQ6AgPOCn981O3xMJRHxlmr9QPQB5l64zp2xsBRCzwplOlHgbpMPAI06a1HUKS/SGSf4StrmWLBeyFcP5MHU5ljPiHYIToP9gZB44juToceqOFbUcBGKobhsYtQQyYzt8LvvadZ0yHwjzwYI0MA+dBG0xlHQjM6hLBxSbus1D5zwSRp0yAm6miZbPUUBJY100HxsO3JVpLnvxHcP9OJKXYpYha7EmjBwNB/th4mv2CLUStt87nKBfI1qWuj+fEpgpj/gi6I+UAhgMvm2gZP2iuCgKcUs8VqohpZQC3f3g03YyQTctLcE+0S+F0xtyrYVlqJZAHRsWUsIhC0mknkRzLaNQZTvl+lIZ2S2RnQ6nZRX6Fjf8/NtzTpWmogsnE9Yy3FTXOba5GwbWQmCpNKpV1dti53Rb7XR1fpi895y8IpovqzW6HZp1rKuzBz/qnhnKw4sqTQ4UGMQrcreCHfkJ/1/fc+t9C69uhOtUIycVHWKh1gCK4QqhnzzWzirL2dXdCzfDYh+0FNPX6Sg2JiglRLhIwm7z+KTgyX+9TbwZohrlp4Hey2XIAuDrkGGoqFb5yDW8WK7vveG+A+ZiPN8s5+NFVsbcd3SaGpOXH1E5q5f1tvw0sf13ODV0ZrXHAz+27dU5NLI7f9jVMCsBEe9c1+z6uRDV0554+I9C422Ys/XmynaL9+A3o0Zx8MXg3oI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023472" y="303213"/>
            <a:ext cx="6707652" cy="644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779252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</a:tabLst>
              <a:defRPr sz="2100" b="0" kern="1200" cap="all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Функциональные возможности</a:t>
            </a:r>
            <a:endParaRPr lang="ru-RU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2033768" y="760539"/>
            <a:ext cx="7190035" cy="75180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-233776" algn="l" defTabSz="7792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002060"/>
                </a:solidFill>
              </a:rPr>
              <a:t>Аналитика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G:\c 12 2016\инициативное бюджетирование\Презентация\аналити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283718"/>
            <a:ext cx="4435337" cy="29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c 12 2016\инициативное бюджетирование\Презентация\IB-analytics-newя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9" y="1269438"/>
            <a:ext cx="3587508" cy="22870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c 12 2016\инициативное бюджетирование\Презентация\IB-analytics-newаа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617185"/>
            <a:ext cx="3587507" cy="13321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c 12 2016\инициативное бюджетирование\Презентация\IB-analytics-newяяяяя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2335" r="2374" b="53922"/>
          <a:stretch/>
        </p:blipFill>
        <p:spPr bwMode="auto">
          <a:xfrm>
            <a:off x="4932040" y="1269438"/>
            <a:ext cx="2043931" cy="8915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545" y="231490"/>
            <a:ext cx="6707652" cy="82809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Эффекты от внедрения практики инициативного бюджетирования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17196" y="4758993"/>
            <a:ext cx="2133600" cy="273844"/>
          </a:xfrm>
        </p:spPr>
        <p:txBody>
          <a:bodyPr/>
          <a:lstStyle/>
          <a:p>
            <a:fld id="{AE3344E4-5E8A-4F97-8707-05640C78D158}" type="slidenum">
              <a:rPr lang="ru-RU" smtClean="0"/>
              <a:t>12</a:t>
            </a:fld>
            <a:endParaRPr lang="ru-RU" dirty="0"/>
          </a:p>
        </p:txBody>
      </p:sp>
      <p:sp>
        <p:nvSpPr>
          <p:cNvPr id="3" name="AutoShape 2" descr="Картинки по запросу российская федерация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data:image/png;base64,iVBORw0KGgoAAAANSUhEUgAAAMkAAADcCAMAAADtA3UfAAABwlBMVEX////35wD/7wDv3gDOvQD/AADn1gDezgCllAC9vb3GtQC1rQCclACtpQCUjACMewBSSgB7cwBzawC9rQBjWgAAAAC9pQCEcwBCOQAxKQC1tbU5MQBaUghKQgAhIQBrYwDGxsYYGAAQEACEewBrWgCcnJyMjIyMhAAhGABzc3tjY2ulpaUICAA5OUIQEBAhISkpKRAYGCFSUlrnAABCQjkxMSkxMQB7e4S1tb2lpa1CQkp7e3vn7+9KMQBaWlJSSkrOAACtGAC9CABra2NCQiHe3t6EYwC1xsZKtf+9MQBaWmvn9/cQECFzc4SMAACcOQA5KQCltbVjWjmcjIxCpe+1MTGcCABSSjFzY2Olc3MpAACtISGcUlKcMTFSUimEGBg5jM7OtbVra1K1SkrGISGcY1rWOTm9Y2O1nJxzMQCMWlqcQkJ7IQB7czFzAABaGABSY4yEOTmUUgDWlJR7c0qEveeEvfeUjDGMhGOlzvf3ISHvhIS95//3paVrMQBSAAAxhLVapdbnSgBCCAB7MUpzQkIpWoRzITHG1u9aOVLOxqVCc6X3OTm9jABKIQhzOSlSISHexsb3Wlq9vXPn1kKtpTnp7hWtAAAgAElEQVR4nNy9h38cyZEm2pWVrMrKzPK+y7U3QDcaaDiCJEDQgDMaQ43TUCO70sjOaka7K2n97u3entm7vef23vt/X0RVNzypESWdfrqkA4GuqozMiC++iIzMarV+321z+8XTF9tPjN/7g37frT2dSpW+OHzyh+7Ib93ayYtttT9PNv7QHfmt211bE6pP/T9+Sdogica5f/KH7shv3drF0x3VWxT/G9jJ4X2m0l+++8cvSafdSwJntvzjR+HWZsZVzfnjN/hW612XKISedP7Q/fjt232QRNFO/jfQrvZTjZBq+ofuxm/ZjPZwZIwmzvGOMRy1jc4fuj+v24zhyX5QDEduUKXDbTd9OG3/UerY5vKpHQW+KFzGLS8oFNeUwb3hH58sm9tZrBJrTKXFXNcyPT3QiBak0z82UYYF903N565mj01Txn0pYl3XBR0/6fyh+/YbtbsFtTTd1nRLjz0zMl0vspkqfSK4d/iH7txv0owl0/uUWqoq6diWkWn3dZcSEalCaFn7D92936C1t01fZZEmI0H7seTCsimjga7Zmup7R3/o7kEbDkebX8Zi24VkCufcpKawbYsKKalJLaozXZPW8Ms8qj0a/h5xbpRKMzn8EvdvZzplqi8JhdlwQRLGqKkTJhURKV9KkuF+38/nnd+2x7c3Y+roOqXu/ujXymJMdNOiVDJOPcuzfcYkzErsU03YqvfrJWk/dEydKuOT349JjVKF6JT71sHGlQdsnmxsnFyVzpgHsQbKBHg1kE6lC8+O0U4UVxXj9Gr3mss7l68ebgc+57pKguXvQ5D3E6ooiqozyYLte5d68yR0xWTr7pUPDxPpM0o1atpxICnzqqrPNF0IHlV7V6d0I7TNcH7xPWO5nVjSpho8TckPO79zQYylBHauM1dSTrVq/0KUJ7HUg+TqQN/NaeVz1Kax1LnGhXB8rnOm2zS/plxf98DHfH4uSedJ5uucmvAcFeKa7d+91R/GRNGtnGsiD4oxyS+CwCcaDH5wTaMPAapgXFXKdOKrMMCmUFVuMqG/uNa3r6saVf7q/JubqcKdwQBUM35GVUL3fpeidICcLzPpeYzqblqakruSz89/vJHZtJxck6RdKMwVlAoaUQqScB5F1Ge2bl639yfbjB5ciDfNlYpy4e7nvi7igVUtDjeN3400xtHoJHVy12KUx0+nd0+40O2Y7p9/YLQj9Wx+7WHGXuzqMCdcA1VRASeIr6uAZnFy99r9RzPBexe8chpolSpofjTaD0zqW9bASfamvwvXAgYYg5Jw087TBfqSqamonrAuUOXuNlXM0fXrjjyq6yalPpAUaqoaoKrJVd6/gUabhaoMLrjYYa7GqqZ1QeCje9uJy3yqqma2+FLu9HLrXB/bh2CqVlVkxdZy1O7Ad5ZCUTw1vwhnQZGIdv/GjfZgLnxV0QQHHEbjV7iuqzepytAlRF7c7ShTLEq0bdTWznC6OHCcwBbUfbr56o7eaJvDzpX/TyulcmxbcOtwLVpEqFTOnULHuPvE5vnohi4PHer7duBacT8GP2/lHvO5fSNbZLT3mNgenl/eWZqRRZRidf+7OZiYDBJdbF19QPvXKNwo3Loie3ubxwwMlyrB0fo7Gol9tuw03Zie5N+ZT5Ltbe/FydV7G1/PpSktSQWou0/ByzPmXveK05P4O/tZujjpv9hY6c8w1QudxKv/GXNfBzsz+1F+dVJOwlei2jDM0iujdpSwsabpmqIlq+s2PQJPOqgfZEzTAGYrcPJBQH2zeHjlYcNE2BJxQoCx0MhymehfSbG073fHAlE9CGKVy8mT+vK7O2xsErr+5J5FNLAboAtXTHHYzcN7LxelHaaEbV0etqOCBQSdrfZ0hTkjSpg53unU4+UxrgpGncQCo1ClecXrjQLTZqbgfiSFz4EOw6RcNifjoexTIHLcCQQVuuay8n38/mGh2UTJV928B35M1YjvXYXveznxwhswc96edHllVo3irJ627QeMqKqirvTCyBXAluP6rkNhqi5nUjiJS9F1SP6dS8M0KosidyzmzKzjriUHhVMklyW5LziElIKbjsO4pUuIAX6Jlxt7umeSqulm5x4YjUq0TDiXJWmXzNEHWy8jmO13GA8LEV76+RvDSg18nJWgudGwIsyjtSMzfgm9YAyYSHBg6dQ2LaFf5rmj0uNSEFrGCu/GRLOplV1abjSemnCNLX1aZJwxEcWUF7UxjlwxIKzR8rspVQAAPSGuDPC9vhV6Su9lkzLqqkWQVsEVS5k6msdhVMyduhNTl4AzqXHM+NwGSiIoZ1Uhqc8pKFJ8ce9hqRBTECWzuO+LwiR6rJL8wp0YhQ2DwDkop+MzE9SPWnl9+Wap9VWtySRPKxhG1Ynk3iVBWsMem7AeL15GlQ9TWlIrpd3Lk2a8W3FHV4ha1MMNPNLVm4m++0vdorYAvhuUpi+gS240Ppdkc48R5ipqkMYAw3E+4cQc61pxHqgZqW9xwEUpikwwnQvf5s2UtrcgLFNrRW0vOFGIx8TiMpgYG16QkbIf3Lss3qW2LESpEicOFldAYeoJIOREe4oCLi1i62WjQyPbqqgvIuD53DIryoTcXg/CsEeJC/NQjN64i81oz+F/FVWKNTExNgq/0mKLMdOCeN/SPNNr6JexD4RI/Q72csMiqk4d/yrijlKaUlI43uIl6LV0JEhCe+bk3BEb4EqHhS70iU8GCIyHDunTSSPJkWtGuipcwC1uM6Askq0WF9r3AogOAeU+uLCb9oanKUyqcn/1vU3LZLpqmr4OE2LpmmBmAwjGDheqRLs4SsBATc7cadOVpt3d6gMbJ4AzOy+TpGAlxAS2a65lHW78cjR8N9cZiTPiI0vs7EVj31k98SloBwyZrmgKBX5oU1brgDF8MdaEpdJgeZkuGssXvuIznRZNzGl8rgMT0ygiI1zOY9VtVKjdo1J/D+XdCIg7UXxL3tscPfn+WjGnCcugn6+QZCP1S4jUSGJmjV96P+E+63s0FrpwTCXF64Y9OdZnzbDedyx0myiFriowsnXA1F4OqHA1xd6/zvray1xXLFeX2/VPIMbSVYhaYBw0uIVgaaNcc9ePk7oHc0tJGVUzOo4BWryNzkrQgAIOFHn1Mu0adfUa82gh63DDeOhWYzu2vJhYzjhuuFbn6EXCeFJr+90XEQypBpGWruHfmF48OslNATGJ+51bMsBG+yTgNBK+dzKq42mKl3OuAdvWdaeGi9F+rDpFkxeY29pAFMSvxn3Xqty6V2/MKzcm6OGslyZfhjOag3dViDBdZALGfmmbAnw4YfsVfLF4o/7Y5nJL0uo7h20wIfCIwIsEg7+ozl60N58ULgRUvv3BtH2TrnY6uBLh4S2l82JojGL08XUKBpr1fTCF4UkheLZYQeBbgWbxfQ9ovSmYCHqofZul8JB16CU/eNkiv7ElZYIOndgMLzJOusG9rTKIi+mUc+Ui0dGebsemnZ60h5kAXwEzAKwL/MnDk1yYwMATEKPVaV9JmNQPGGLezxi9CHwIVrynyxxIGbIy8Cqcu4ft+/uVkMnDc60cZgrTPzgsXTfpzdMivIvmzpimqCphjvpSz2i8lYmuDo5I0UX/oYE8bG5sjqZP7rc/h0HILtTeMA6nn7/Y2gkzJgCxIiHgtzC7RQ5B/tbicDg8nD7Zvh5HguZsnUynh8PRvTAF3uh0c7goikzfNIEsxDtbW/uff//wUpbTeMgV4o6ONqYQNU7DDQMRmAucEuK4ZvjSdNgwNCcMVVAhSol+fLmKcZeCEPdajr0D4kyCHMhUlmVpmr6XJQO3cJIkKYokcWLnFnPsLCf9oMBPZInjeB5cm6YHcH1y7ORBumhfj3LaE4CgVeJlhBFKe4tjrgoGu+ff6uIN1AeYA8/2gLDBRwkLURHu1zB6NyAk2r/esc39tObJKhgtmCw0QmreDANGqPPwtgEzRgdMufgUXqs2F8N/WW//hrocWhBR1t81kPR37hXNxYRlZjg87/lFG4Vz/MZGSRNKVIqi5KgczRgNJUzJVUhttzfvBQpgLXQF7qtcaoSokZcu379tgbRjjPZzqV+7AB6nwdhXvr8/bF9dizRe6ETU/rbGj2EJ3VN0uEEgA6TC7Wn48PIFxjwIUMLOTj8YEMIEUYneOw+Lhja5mqZqTxfdogyIsJW/+qBM/gqzBjg1qqbrmu90d6Z3jeFt63DwTWO4mCVS1xG4VZwNjbLPyw/+2qcWEXDXneWVQV7GJDpfzD8KGfZsoBGeULR3Y17W4HTejnpUszBwAb9XgJ04IDkxe+tb3s1JdBm6R1uBAGSoBMmj/9m5F3Y6/19QWBHmvyOWT8Kt/ZMX6fxW7XrS++BkbxH2jm2IqeHzrDqW//3txU6n4wdccThReT+9XIYwTYi91rnO3MEp9MBqc89ZGkAwA6pcSR4fOloq7a0hhJ6uFRESJ/UVa5vtLCuaXty93TNR1QnQONr/fzuH4RI4pq41mkVwdhRqb1/Pa61EAZqK86A21kJUDYLJk61l53+yCjSG1DaWTi+GDe59bqGHGV7yLCGKNmAAXO157ieWvAwtU493u64PorRDN4enHGNYoE3WtmE8dIpz6Gpvc1LDB/ELJR//98OCq0pj+jDMaMCi2t54aYw9XeQSPbtGgaY0NkbdkzMKIV2FEAD3Ug/OLd/YrrbX2tMOfYIM1wf9l9lGq70D3e7l5qWsyxtvxWbKE4uFw85JYgOGixBiJGIu1hrSns7PvcO7x/hAdDtEVmZgYkipIgqB7BBvcctjB7cC16pvw1ls2eBNGSio1ghDKPNiM0f8r+9rnT/scHt5Tsw3ULc0ME9Fc6udTnvhsInsZyK8kKSzdCOI8PKc90bGjo2rC0mXove5CDmNc6i/xzCyVmq3E1hshcSKEjH4gmtEYao+u+kVz+cklETo0HmQXJf1kMCNeMVLvRkhFGedyTEuOZhhiUIPQmCP1O+OjMUAokLiJlcyYVNPh8hIGQeieziccZzDtB6A7OZanLGHwTAL1PqxQd+VpIFizLIAgkN/Yq5VO9NbLX64KHwFPqcJuF5InBK0GZqLnNZEyR3UWYP3b1za3jFBTeKeRNedTdtb1hgoMXEGl7WrtZloEws+13f9ycayBghZuPC3P7uR/TTmYCa0iyOIslbcewa3ZjiYPIKJFJREgQ6ea386PGobK/8A/7bbw8O91FMVtw8eR4MoIIILCV4TBb5nNj7GCW2U5MYwANeHDkbYK9C+xWgRWw7Mv1oK+3I9n7HgjoO44QNIbSzwS8VK8FILgKNOB180CNAVYOPgD2oACnzmqoQzNBNAYaLaOuHAI1XazybdMGzyG8Mw7HXTwNRUn0kYWp9QIMAoPUAqC6jH0ePXLsaEQSmuIF+n3QY0xg9ngQ/Ci63RTl+OUcnNiVpcJgadpWOWteJT10wXOzbqlxtHIIpz72TnKqC+BdxFc5O03M6KAaiEZXLQMIAtFEXz4XFUiYAZSy9wDnbuNwPWGS66Tl5ZmL3XlIFNMDwDjaQQ4biCWpxotpOk2+V7jgCouUqNjIeLaYrUNh4jENFwsQW8tcaGwuE7V+ZvFOqJQFdAfI+WO1toKrab49XprLxGVFJF9sKNodE5Gs23Kvig0AYSgmCKBq9RRZqqroPXKMK3Di+e0h6+u5hRgsFVZGvwYVFHvVQ4VIcBkZPFu0PDAPYQBsS5WtjWWZQhKl8sA/Rax4uFsGSDmGWUXwWX9sISkxo3iM78PKxxxDKfaeAfY/M8XDYwk//G/XRvhNp/NJ0+3O+VAfVtlduer+gaoYpONWZCKBlparpxRS/b2wKmgmpUgjgEk82a3o+FKm1NZr3tvY16wccYLss6ldI+H8CNyodoA5xIjICahyGLeA1x5FnFw2sxdrvrO5KsQbAIj1HTYiuGOZGiXGviZj2TxnKIcdRe4kKwx9yyZ5kxV2UgIabXURSYEC41TtiVAKIzL3BGmO77IAh8VtNF4AFNYiLr5RL0cZw/fXIEdnkPfeEbD9cZRCOUogukzAY+qCgy7ApSR1FAJbo0v1G/u0zVY6qsXV4VDlAhbTMS3SBha1Vsz+rla2CBy24M02cdhOGsOwtT3vdUIgfIpIC7Ui0izFQo8S5Tos2ZDoY0AJXSGCCwzlXb04g5oAGgQS8Muy4FyMkWh7UTMUbhWsWeJF6RO5qUCK8i7CEdbtxZ5fdvplfaD3MTnZweKQjYjSjMpnmah+baQxrLPJ8v5/tPK6aDDziZhx4bu4MgT10/jkFyCoxLBUgGY3AEYuQFrtxdAICoOdd9xaeEMVWLBRGekKUTBJ4t7e13lgVQXdFP9uZ7y6fVbDV8oy6dZHbqm+gW2CzRCeoLqBeJXbFzJe99OBoOAfh3PNOGz5geegrihfWFppM53USkq6WudsH9/hhdNPDq6bupMIPtvZOTk+0wsyaBqtqcmBT8iqIrtg1G5l7kO6dI/1hfAXgGJPUVDT7LJoEXbj08OXm4X0iRzw8fWhje+FZfavGKRoIJe0lmHXA0WtHLaopnQWREoj7Qq1Z7czQaNYtQG7OkyLr706OFE1voE9MIRWHhMWplmjkV65tru5qmGsGmWOH7h4mah29hQAUB1E64P0pV4tb1B9QHKxhHKlGzNf0zFuCGfAYxOK39iB7rpD/fCMOTmpAYo3e6urnfXjp6fX/iPVypwdwTnp+MS4AtIkOnBiXnGNmRB+z9cK+XJsWkMciNUmeYcf+rp2EK4whMpOfgtPipA/Fs0M0T4vP+ylSM0bbTN5mb7bXb26q8WMEAJ946LGDUGfQT8Amcvcs0wtaUe5oD1ZLgNSl6HjVyKek/xKvWk9Z+61hJDlvLcmCZVlWu4rTOMqWC9BO3RPCaVbWHnyELUVg+2/lc+tRnWr+RZFTSXtgrgG/EYQ/RgfAehFqgi7OYQLzVP4AJJYP5GwBYrTpehAYPOiq19BoCHnrAHzkgLJg2uDqLEW1VcmAsAIHtgcAfUPjLhLDv4VWP21lI9CPDOdy+rmEFIY1D9AfEyQsYiGjG0Ik8m9WMRTsOHTDLwSQM/X4zXu1QAI1wkzKxNOHkGsrg2QJDqQQihtQqMBhWgyWoUJ0ENIwGXfbKh9eAw5gzUlfewNDrGnjuiFgrtpIpVNQJcaD/OlB/oqfXWeL9Xveoztk0DNg42TemE8ybqmm/xzAHgbGMXZm18ieWLvIyC6z+jDa5V+Rm4wQ0k7qJw/Q4iFCGsW0C0VQDj1iBdayooL3OfDG7kvnZDB9e60vrbgHcUaVg8irTuWUJrjQr60umCjrW9CgiEGIpNiD0DZo9DS/XrXamvXABtF0FpHZkqpgJ6gu3Ja6o6LZHhZsFAvRflv56xeewVCfgFcGMNVYI3bXBqDXbrKfFCmhqd2FoGRhhSLMrfmg4feO6KNNjIoAdAl0XgusO9dWaeQDDYRCxol8kAlTMJObNCOb+lSKxYSiKTCWap6sTVpisgJhIM6mNAatwOA1cXkfQ6oEfzN9Y64Qle1rj/lUk5a6NX9icg3S+lwfCI6rDIGbh9ODyct8tdQp35zAUimJGSKk08GXMxHW1jYDrPIGOUE2TwGl8dXI9kY8rJJcF6fmqZxEVVFt68UEA8KxEFEMgEnlM002d1NEeCQraPc+uDEMax00MrSBVVuPYB+xmvseErssy9hgRie47QRKVv6YOchgoLvguqsbUpFqm67xoA/OwfFL1VUuVQGgATXV5eURuNvBufauQlhJboPV+d8A1n3luJJFYeJSswmRwf1HmX6J3iBAuZukBVFAU0MMBkBEtmLhBltheaMFQSNsOgtDhs1dvF+3MTcnxOQWjkpQD4uejlpEKhfaosBVHR0IU0+TlgX4ztkyGGXNN8IBj8AoySJ1+UYKjM2vugNiF3AuIhpZfNl7jfk9Ydl0caLMmMWgGfUXLNc+zZNydeQLIuhsEqev43bdeKcrUERygVqliRWpWoCj5vdYQLNdySKRFDjgsXbP7r6hvqAVx3dxNhQfOiVllGEAnKh2YPA3iOlaFieKoWjQGonY1lllOWCMDPXbqyQO8dvRc9LqTnPM0hCmiYDFdTKfM7nde1YuDiGvAFUQMga1uA7faMqYVhJKAaarfRx+vucX0FXfA/LQfECtjOUSStNuzqd0tQ2HrY5wVmBDtWbcuOIgG1Dln9RDcHN2FYHu4b0WWjrMWpy6vp0UEXdupVGG5knUdcJiZG+rEp3z2qg0Lxn7gI62mMJ66Hrmqkgz3OBExBMyKyYD3RZpT3rT3yzNi6/A5xxmDZ7Z7sRlbTDdnflpYGGgRXWZOzYdtxtO33m9tYrLAaE3n3e1su3w6nYeVsFDDiXQHgtYJQsfB3A1Asq85CSWJCRwA0Jx3X7Gpz9iA+O5AghRwM4BdTuzDVFUrFASL1dTM13ovX/nA9AtyV0XruQHARCp1AF5CBpVd1sUaOrdjq873MVPO3pmebJcH6db2RmteAppAM62815W0jk5UxgR+CWbLnfdqmcCzpLplBi7BxQU6eYUoGyEjDkqiQ9exbpDeC4gvMNnAMRArqD57hSTDMCa15nT9TMsTDQcfXHpXSzGG1yJgZWjrAGJ+EmZ9SesHBTvA/onXS9O0GIxFZMWW1hgUYxFDJc1pARpJkaCaSRXriQp0HWbp4OWiPAFJAIAxJiRg+1LVupJEMF4q5udVKjQ6e9nyM4wDRITgMTTi2sJJPHgu4intsrFEzx2xWm9wtOEDvvScJE27CSmW6Bb5zANC2Q+CcQQIVisWME3hQ+xHgOoFHC6T4JF4OfPdZ0CYXMzsvXRf35PQxCySpqpUAaLVj5RUqBaEJRCaoIZx7eXa1bk/gw6LCXiRXC1gBMBDSwBuoAc4oNz3Tb2mjxFzRSSr3AVCJGaV3h1ibag+DimGBDD7mMqKbXQqRBNUZX0+cClguiLfw1gy7QF3IjSswOx6LymvNpYJFqPiQhUE9OBHXKWgAGSaqeIqi8a5rlW9l0iyCfMJAS702uP5DIBKTzAUiU0acBZDjFYPs8Y8iH0ik6p1KJOlaophtrHI9SSpKedqJYBD+A6iKTZEz4Mg6TOkx/6YgwwHDjchrCxslfgvWXlt79igR76ORQM0gnBWaoFqg7UwMBIQJNKRNty+Mai9CDAhGcCc8z7ODrUlYpCwnKLKCycHLVc5bi9Cr0gaF+nNuGzm2NgKSDLDrCwHKl6vjKji2IuOD4C9Vn3BnAEmZ+CnYDjOAYrlBkyFAO5WKB2VQB0VsG0wVd+HYYv0igrMskYwt5RjfYhV3OoZjR0HZsSt6kx2qSBrRgPVY8f2La/yaV5GVtLXgEuCRACOEEYqSU8T6560dwrwOZiBpyJwJJJioprJAQ3SAKIlQX3oOV7LJeNBF8k16wOfjm8TxdhxgRAQwFzwwdzHUg7fhXhX5Tqug0Fsomo0lt0bi/XIZDONCNvW0S0nzJdCwwUJz2PcZxKjeWqVFsaAROGeI1EQmhbUmp0X1G4u4L+JjaJqbpKAN6mRlpb9OmSHK6PAjlTmVfArATtEn6MTrbxUrGQ0TPb9eUqBqiL8Ai+hYBSKzirMb8F3KBI76J5u8X7YJBEuL1vfx5UeG9ATQrwSnzWwAfo8S627AN+dUWDHaPj2cZLX3ltkA90NL1mssQxdzXV4vRCr5wPbBqhLKp41iSW1jsPKXPfSbhazxMaELrKeSzWVw70hhHqjcIYFkWDeQL7QOYJeEeGYKFUd3IOdcDACqSXhQ3DMxvSiMtLYytHfwcTR91zplBOHy7KIlIa944KE488gcrbGtiMaxbEdKmZXy7uN9jK1fdNuaAoM39jUzImwMbOjqJGFk5THQYalwxpQqCYpSwYX7G0z7C3mOxBaAwACNADaUGJiOhImtOc1aoV7H3RhKarJqdoPwwVEoZfGoqfXSVDCA4oJGF71qAMhhsbqZRbiFWqaawBHAPGITFQynxV7l0oqOkZ7c9QeLsPUMnkDYfCxiNNxj/a9GtQYA/iTVb/CkUA+w5q4TF74hfZWYFcew8VGpqqRD2gLYaKmADSwyUDFAjCAAVUouqmRSMDl3K1cq3s+oMa9oskt6uid0RjMVAaKHtUOBVP5flFQ6nN1tcqpM5aHi8M2JuuahMRoEYazMkuKstsrB428iFUqzWeSxmy1qsl5pSc60ml4iN8QBnHJ5nFIa69U6ZHmA0pHqgCUEbo6RggwQRIqVBN0EkyoYk1WK7mYVICKZnXOxOAbQz2PVTblTd4dlybK0tS0dXWFLhPoblZkaTcM38ENXe15L/GwPlmIyAe6UtnMjLQ60QfBfreQTGtEU/W+7Xqg9e95vE64Ihe75KuNjVlf8IhlY8bqJStap+hisPEYNA14HC4NR4rCKR2YBzGWpSY7F0tmxr3jxiCg2yzxVMJz7lF1NawR87p50yuAQcGk59mmHwnh+76w8xKXrXu+Io9nvd4ky5IsF6DQph3ACOCKFU96aVa4DKJvRA+HMfCL2gDgpA4/lVWUYzR+abRY7G2FY5ro1ATBcRMQltZSrdKEBixO44DImKHUpcXDcH9/vrx0eWsU8rr6R4lcB51izBP0z+A3ItvJsm6JDBhcjB14kgI6ulmSZGmvNytdXZlAwDMdqGkofb2uodFqNg+QGZksHmSu6eV5HsN/bG8QC2p7vOYxbh3DqsHKtZ6sdKRjbGzbdAwgBd2mTNEiAu6UKQH8h3LALWQYuPBFwUll945aDXpu7KyqBrsN8ZUSfYZmez63BlWMxDwI8kDaWeAxAaBYUxENSQQQOSrSUHBcb98MuR96q/qeJufbfEGzQBbgf2oirAKwB0FVBrWvaXIXcbgqTNwq9zcBUdujkwRYicbhl+KbHkFJ1JgqgU6kD2MVgQMHBg7WglW7+f4UI6T2/e6kgeJheFyjF+q2zsc9Bx44RvcHT6cmRN6sZyvn3TuvSPLDgVZOa1/So36YarW5UWnbMjilkjgAACAASURBVGoqhKpczsTqAjQKogUugx/LqIli4nBVCDFNtKC72Fv0srrA0wQA100+Hqu+pFJ4KrAVdQxhOIAS9QC6LApfgw4Ip7u1N1+U1FqtQ2+GWZMy4UxKW1owLquMT12hVBSyqyPHhiDLsm1Rl95BN3KSN/lpY2PCKQS69eIrcD47cHCxSgsynmJIryI7hgebAXMCUHcVuQeuLa2Kg42lOy4AKAT9i69A++oj+PWVR1+Bv+ovH33lKx/Dlx9/BX/B75/Bz77y/Cv1R03KxpVTWOtE+XDLQUvR63AiLvqVi/WiwHxrh5L33R4uTNp54EqT1uVY7D0AtGRdywEe3tJk5rHacWIqEggWcIuk6mdNwCmAHOu5lVXK6hPwvd461jKWtndQjWHOHt35zdpjpPCDvLxwSyNcGVUb5SGiywa+DkBF66yQk4uJBAYhIehpSJTC48xT/XRxgaDDndBWaJBYVGlQCaSBYLUMzMKjtVbC1HisB27BKXJP1K7kPPF3WMkC76xfluS73/z1kpyyuhJ2wC6WZEM8nYXGQeHEipJakq4q+TSZSAuUHbpFGoKhaMIpGMgRXtm8u7ncSSGYBB66tvj6T+BYngf4j6GyFnuFC4SqSmcg0WX3vlky0Gj1qiQ/+OR0/eXu7u5L5wS6VJgX2zyNOVY1OOHEsSnxJzKvnwyOKR4AF/bXpXq1YshnJpf51r0bG6o3l+/MkgAr9iPOeVT3Xved3qQsyzQ5dpy8oJmJ6qXhPlb7QhJjmeqAy1cl2f3ww1X/H3+4+dnprZLUcyJ979J60rxQ6tp0jN8dM0iwYjSFHpS9iUUxdULr3oFrtAdON5wPb5SR3T1cfmBb477EelcGf+p/WZWAJ4k1dDa4oCabOSPXiEp7P4UhJFck+dqD1rdQlEe/OENP84OXzImiwrBesMh2rV21nahMxj5p6kUZMLqqwA413ap72LctOz65tmmzvfE0kLiJ3aLkcqOV3w+wDqu+oy5cFiNG1bF0d+9CPY+WizKoqo8v9fJbrdYnIMk3Ycw2R5tn37tNwU6PIdzZmV8MSecwFOgc9QjEkLaLWF2vhkRuJTx5pW+EjXHnl5fsXZJluNWncelETQXg2kyg747MWA3O3LYjYbKo79gQoKN2w6RcThS1t6TuX56TT1tvfBt07DOsnzkb7qwm5fSbX/vuhaY9tnTavXxE2SGuiCLk6LpwHBh/4ZvPBCoz0VOz4o1vaTwcFrRC0ORQc3Kec58m3C4DXpu6ioEEnpYAtCBiljxohNKayiFwSMAeFfc9XA23QEvXt9hc5Ne069PW+0f/6bu7px92Oq3N6ZO3f1R/9+M3Wm8b56h2WidSLm6yrAVRnmF+RLeYhVMPvrbuPRkDMqCBgF5RnKsGYzW7l9NgFbsai7EeOo03VTEDg3vZwKo4NR2zCFjjgtDL8P4YaA0tZlXtqcwUd9BiTnkaOtpVi3/+buvv/+bNj/5p47998Vmrfe8nv8CZePynn2C514fPTy/sBAZkOayLv6Zb3bgea9admKA8Dm4JXXkAGvUPmDeA0IIDax8UgUUbKIZehJ6+jnKGXeqGFlnhdF3Opzb1o2YSmZXjYbra8iqb04EF8X1Wl/khEoqDsG5dWYdI55KcvvXRm62/f/NXH/3lX/7q39qto5O666dACh60O2dvT5+fzwmWO2Srm7h4T7yz6s5sQrumzjwvlsAY7Ty39byqS77r8a6laCoou5mWrZeVOocpqJdj1WTtUnU13NUESm/B7yqG+ILovGDElpjypsBysRpSAFkeWPWahsrXkuxufPTmm63WvyJqtf7+V6123fNH55bd/tqPatEey6Y4VXhBXtU30SHedDGLO9C1Hma2dbPvxazfZ5YTa8qV3iGxZF6W0+piCdoY7ow1MUjTASCT3sQEwFytwaCypDmJ3Riv08B6igLtRAlMonfjNV7WkwnOmH9lJcifgSAgSeusFuVXf3/25zgBf/72JYz6bj0nEm1bUVdgBPMjuuDGXaQVmtt1x2YdhkYeyzzTcvEsCkzHa3X2DYKtpHSkztPl5XXb9jTJbYDhfgzz6T5jHAJIPF0DeupYgzGm3IB86tQaV3lsOmCpEhw9TDUWDRKRqAomfx6tBfkIRHn7wdm/ng03H7T+5m9aZ9+8s/vtN87OC5rf/lpjJzbBLeSDemcMFiSoiuPg7gITAhJ4HuXSw4yBcMapj7k6yiFMjETsuu4gBiduWl5xcn1T9t3D6clO16kGseWjBPUsgF7KrJ9gTk9CeK34UghpujnEWyANiKH1hKIT3uMY2a8k+XYtyJv//M9/8tFf/tnyQevtB63Ot++c3n8wvHBAP9xttIuoQlHTAcRlJKlIRImaCgLUxLRYJCHmV3HDpEL6Tr/QmsJv1ACdsj5ES2m4t5zedjSQsXQEq1MFDYXkkU+p79WVnTU/1QcwQIJpwE5JZGO5MqGlpkFo7gAQmGsU3v2vf/LmR2/in4/e/Mtf1VPQ+uTjL7734EH9mActGMS/3l1ZPMSRWskJFaQK6vUFH2w997Euj9AAk101D065i0XVkdDUVYqBVn3fnd+WzzWm+xAVSspqVIBQeiDqNLErglTiF6oHpqgwoWGpVF045UMUAZwS5t0CNZHaGrseffTmP4MgKMm/voFdh0l54/0H548aTVudRysUFqBTECuAalkeTHJteM+kC7gLNgLYBY+EOL5IcRkGSJdvOwPWlA5ooBssv2VNfTTr9TBw7DlYIj0GulbrV5QVfFymBaWJC6PBGK6cWl4qIOSREca3uoALTEItf41d//JPH/3JmzglH330q9rmW2dvnxchnDUS/Wk9J5YK1EoDEIlARcG5eAxXJguOxIQjlTNTWwUkCnw3tfQ6G6mzPuYjagR2Jzy5kfQ39oV2kCSUBZ5LVvqomh6AhfTsAYRcJa6J2ZhHhRhWVMGxB8ODqAN4h9TIs1xrjcLPUZCPmknBOQEK9ln7rEEy4yf1835RS+JaduBjTGXZmIQwg9wq8iA2CYSmCndBOSyn51aB23dpZHl2k1FTtKaEXSGya+bXV2JGodQrrUgPmN7FMmGCh50MwBy5zbnGi4n1TCO6DyoKKK+DjzRNL+gDNQoqr/9MAkuKTbGWZOPNRrf+7L/9268arPrB1x6AJChT5/knKFHNKB+7mutlJrMH/X5uUTdwCyE5xP6K5ulNhaBkQSlVzsE7KNQLnqFbu+RSkpTtXRWlHdpBGErEVg3iKZ0d90qJZfyxlLgBx/FhoJrNVBaoM1d1WwNaZqWpa7NKBpNY5FJdS/Kf/u2f/uRP/st/+bfHgL1nOClnX3xa69VZp3V2euc54M0ZfvbUVJyxOXEs6dr9ohtDzK3ZUqHg06jd0ES1oJ4zrpeETFzXKXqlDRS22VLEnZ7Du5f0y2i3jHuSJiV1ky6EamU261URqIzGYrBIEh9QQRF5iUoYYL8O7njMCCCbFfRNAcGq9BypyQu2svv8m6ePTx/dOX38uIPz8Nnuv7dWjvLsu6e7P2zdfQM/+1iYggeDcQz3kBYgigC2CyKAARIrrnNfasZMzSnA+rmLhgNjO5lBRMlY7AaBa3kHl2sD2vON9hSsg2rdbg/wtCxdTP4RM/F8DN1Sqkhe2UgOaACzi9u4JLh0jqWlGECOgQ8gfbmRkXh8+rc19m7u/o+Vub/dOht+9+T90bcbFAYcsl0FC10pPgHICjoVBettXYaLYIC/lkaCAx+gGAhLnXqTSS/8DnjwahDsL6/4xbtP43JmF5mmUAeYJKb6kQIFCeayzTAH4+u7rFdkmZ9gmtPDxRhcPyQMbIcrqqvhN6j/lfM5ORdl93s1Vv3gdA1dMC9/+sXz5gOPJa60aAST8VwlfQ1AGSJT4MfPAHx70kuL1KEuUEgZBoikwUQ0qS9vb9gejUbXTywyTqjO0kWpY75CVVzMmStcRmhbwH6AiUjmQMzSr8qC4VE2imoDNwHwhy7oEKEOcG1aoeM17/rWL37xtd1ayT77dPcf8BH/fucf1k97e/PxOWUGfaEgAtPrIiZwHhGMFIM7wje5nOR9ZurWGH2YKLO6NJOJuhZKZ/kty3ut1n1w7MF8uy4KIRywCz5dL3srgxCR3TJJlTlFOchlXbFOTMB+jtsT1DpnPcDCf0XxVj7+Mxz7/7x75/STtwGj/hYn5R/u/PvF4752LklQU2rFaiRxGaAiJoRqW2fM9rLMcVKVgh0Rfdbl9WJuHWOpADa3LT0fJYBPhax9p5w0W39REFHCbIKLwgM6Qg9UKPCDmkybmLoDKQY1VBKgxqgdVhN2fNrc9IffxUE7273zd/DPgx/cOWs9qF3Kg7P76/j3cVJvpFFjkARuI1FtsfhMx6WgsSvAr4sZjCX0AMwkm8WrTVXoTjy5vXlTks6eqzbZX5VOKsdukv9aP0zB8qltEq0I8Rgl6YnE0rklQR1qRK6wEEQhA7QeELShIEeNPXSa2f/Rnf+B/f+7O99rnvXgzOh8dyXJIyA5wDxVGCRcJOBO0wkRW6ZOj0Gn4fH2ViiIH6Oqe2FA1zEW1p7cthfM2HciXa1r1Qe8sROIDd+BIVN0RxBy/E6KwYMpPHc2Sa3Ak/VHPAhRsFS66td+V6vt5LsYhpw9erRyWL+4s4urwt/7pLUiXvDPj9fahZWnMLsDtWFSWb3qoMeB5Ux6OfPAl+FOpm1Q3grLb+x3ttg6sNW6rHtboUV79NQMlh+ASlJZ4kWKuxXmOEIDcEjufA/MjVuC2C7EiFZQOOhcWGI1y41es+3Z+o/Yva/h/T7cPV0Z5Nnf3vkUOv+gs5YE/kVJ6rwkq3PlNKjHWdUd5KiE527sOYHtaOjtFSVfwIjqXr0tcSvEzVn1gnxXVrcXiQ0/iPNccWfOpCu5GuXhFlZKqxZuo1rMLUwWMggUQsdyaTxOIzVyBiWypbrMHavpFaeek2/Vd9t9dLbq9j/83U9QhrOLR739p6c/+PdPfvKjO3eCpva3sOvbiIEXQFCYeTllttub6BA7YB3R3j2wR72OJPnknW0Gdmpn3TSSLzlL1rhfmF6pE3/G+PHWPKwVCKstxP67ddr5GUxymBAsjPd4UvYsdsBSCLW1IggcWyVm+R/PDb59+ugi1m3VjOViTs6GtVjAW1wwNJFUeWbh8ogcDHjam4wtG+tX7RBmWkoEnvkcJ73eaaen7+ykDMBY06qLLdbX2+jriwDGKOl1351umcpqr7eevpvgP5gQy99hWOxAbIhP7cp1KzMtBpkdzMygLArrKxeSrOek7v+Ds9aFIM30gJyd09O+k2XH5kHqF05e2rIY5y6E4A44KfD6W081og1w34X7bn3OUr18Sp3F/cXECYrJw5efRWa0RjDkuPtls+vX8ISXHr+7gSoaY6ZrjjvYBGBJ6DgeM8XxmCYpN3vzmW2W44MahX+Mvd7c3e2su/2g0zm7pF6Axa27n333e61P7px2WdIX5Xzh0EHJeGJR6ebBDIJhCTTJe6cPvqxAL/d0tBXVq/AqsIBswxgeTg9vweDLsmw4XuJ8/cFOXPHVQrXz1lsBMEeBCFksQAsiYCmAh2jxVJUHrpfMN42pI4PArFH4Fzjc37pz5ycrSVZ6ddY6a1Igo/0f/+h0d/fD1uM7p7IKYnsLCzSCfpKrqg/zboUJjLwJwPydfbAS20H9uod1urWn0DxRXjvB7nZR5olUircyWTSpV8VdHr1AgHTgGeLe57jwD2SieMfCtX2VqPvzOqXaLlTXqbnw7g+BJG48urP7i2YGOg/QuZy1fvG9Hz76For0n2u/uNvp7N55HI1T1a7r7pfzRZ+AJLgAug2qxXDfzLuA7ooHlIO4h4ep1kyKGY9fdmDMlTbsq3LvLQ8C8yYaWQwXdUk+/pUfMixFBLXbRjCjQIH0vdVmWPjGuGH1n7XOnnwDfEUzJ7V1nH33F63/5x8gTMRopXEm32z9AugM7q9sDmUyOocAKyZ4NLozx7QNgta9OS47IPdQysMNUDqcFN2R4e17769Nymg7KuZ4MAZ6d7ndXvbrhVRctL6HXiWyQL7lQxO+AjDR1+m/pQMavNKut755eucHjdc6q7V58/TTt1tvY5gIEP0hzMmjLz5sfYrxidTZejspSEJMuKVWLoFPcCBApHoLS1lwgZboT9vLQAhMquTWyzd6X2mHphkWrKy8Zy7rjoaOrq0YwnfejTHUgsGqDhfwtwQvwNd1nfdTRW8k+cmH/wG6/MNGkD/9Nv7z6Z0fvw2W/gmEXh9C+HvnztffeNB5jPGJqVXrjYK4n4jGeCzSchum/Rm6zFENNljEoMl77cUzd+B5x671Jc/qbackD03OLGH1RncXZq410X98eB/hDFRK2z6caHhQDiH+WpLDUtUb7fp5bS2f4Dd/8ujOY7D/n+zeefThJ9/++mf/9y4ygM92H5+13sZQ67FJVWfdrSHu4MfNe95yjjlOLNAqRqnWHJoSy6zdDr1ISogyX35S35VmPBT69jw9SNLFfRgoYCI1K+L7w7qQDA80mNcHOmC9a7ROkG6W6irf1Rj0fRDgmzA3P4J/8Tunm6dN2vEM/Mjj+598s4kZNTVbu7fm9mjoy0MbE4fQf2s6tZoCI5rDoG3OyyTb3v/S7+0YxqQY3t08xOTnfeBWyCSoBlOCe+wxB2jffxdRHnM1/rpkrj3R1EvrJ6BFTUAFBtKY+CfNUtBpu/X2D+6sFoMfX5bkKG92/WvRwzYyvjoV9MHdROM1lc/0g7stA3plGF/6TRfGC219NlprKoMSo01b7N3N6WodKThaevVyIMD+em3tqNQurwQ9Hq7iqd1PH5zVIv3gh81P/hxC4XN5AQuT8zk55nXmVPhPjb062APrGA+nAWoxkRMtffWWldvahkfW50qOEtGNpZ3b740OrSaNqUVPjYdyUFNSJtdzcrh9RZLnb5ytw6mvnTVrjB+uVho7rR+dywt9PLeTTSwpxXIY4dydDuqTsokd7x3tWwHutXDly48LeWlr91RzvdF3x2Rl4lB7aezbeXOex/Gyc08670HPA+f8jJ8nGUR5z88l+a/ARc77e/Y2rmf/+BfNf39crwk3PwG6Plgfufx+VqUQSbsTvTBGSVCv/w2c7KidUDdJHTr7zacEdYpkq2z+sJSxbTnztrEtS9woGwXJYetJV1jvJe+55vlRzxsO4c6jddxxurlSrtNHzx+hlf8EqMknu1984/HpN77R7qzn7jSR4HubMUPnah4n2cB35q32AUA8FhdWzlHrJHPHseW87MTEV09KQMyV+nbu7Szm+yeb+KD+MWee4yfvt4xlyfzK95PzKpyFRat6Ffv05z8Fv9h6UH/9VZPK5Ken3+q0zr69++n/FXS/8fyLcO/tT1HiR+jjq7GerldA2l2LWq6fL4atzobl5TaXjtmFJ9+f7y8WLz1Z9JWtszTJeksYQsVqK6rpdbNYb14oNVykTnd+HuqMesFMNNnU0+qnuz+uJdn9C4E7NfTqX55/s3P2zR8chmH4Lx/3Jmffw7SK8x/Q4oukWFysYm8lRVivIwx71HS6XbraFgdduHYsx5dthwFxb4Qx97ucCVmsSpDae/OL0pfNRRgKYtY1Ers/Hez++dnb4DCem5WlqDqlwXs/m759/4sP4VPPvxGGnbPnH6cOqh2w7DK8KBsxNh+uyphh0m1TCufVG9O+RDOeKurT6zfpjHrlbOccQS5tyzRGo1GmqP1mTrJ/uXN61vrszu5srAuN6pqZeX51sO18Zxl+41/CXn949uQgREpz6lGSL4eXioHeOP9ytAi72cMbe1h/4zaS5GaU3Lk/vHF821qWuQWRciOJlzx6DsHU6emsr5ncZhaTuGPCc7th2He6ZfH9s9a3T+tmUl1PXhJtGOAGf9sZaeHLMhR9+7qN3SKFgWegtduHezEBk/hqjUhfNZPiw877P/+L/gGzTCdwDvKiKg48tyjDgx7Yys7e/P/8x38cHD86xaMteDndrGskbt79154a/iWasSdusZSbrXMShotur9kCqTWS3PnHyks813HTquvIAvse9rqFm/eaWogU/zj9g+7p42Yjldvt7fResXXrt2tHLlHzX3PvjjHcWEz6Fa4z1xUYQePXdx/99CDrj6te9o2gsg7SSWzFHr5iJ3C73wgDxzs4cMKff/H8zs+avC2yeTfZ2hi9Jj79ml6+oJdPkb+ttYcPDwaWFzAs8dYgGqP9tZPfffz8i5/97GfPdz/+RhILnzOnEGZg9YNHdx591fvqo59+FbnY7kBQipVoupB2IL1k+/AlTsNYtdcSBcjXTUu5cvc5kAsI4Uzb4tzHjT8K/emda23352PfNKtM6oOC971nuyjl+odfSKLj2ek+l7ElsNzZCW/PmGwuDtKDg9t3U/3adlTg6ZivEGSJW+8VH4/AYmMGMRNuKH1+TZLHHz/6+IvjbPB/9MsBM50ri16nz3R8mQYuV+LKPqazFXfntsEzpiNPVfvLr7/eK2qecKJdf8PHpTaqsy8WJWq/8CmDuAj+EOv5LVWCu+AxH30M5OSKII8Kjei2TzQZUQ+P2a2r6dltx9Ma2cnCUl4sD16d43pZO3IICV76Fq8hJm2Ij8l2qmgmJil10DSV2z/74uOPHz2CuXgE7bJcu6fN9/Cnz7/4C6HgYV9YUBfhfoLVaWaXX6xyIYlN+6ba963Xk8RYRIS+LNDsnGCAKu36wAasMSFYdehxouumW429cXVgeZ5VOF9dW8Xpo5+mfavqVw74Sdcbo63bEk/bxC1HdbRjxViqe4NbgOdvVnTIl3t/1c12PyDEfsm1xlOsimQ+bjORBcdyfMFdjdj4UhyOe7IONE6JJ1SvMZ3Hx1zLdMJIJVRfMeGyvqcTW2Ddu64FHtoZNy1MdNzUA8Nmoad1++PXfKfY3RdghzfOfW1aO1AUzhTcty70qG9Sk5muDuhTl8KZWp/2x/oYFz9JjQKPfqoS3dU556nW1zltqhthpOKI4fY2Si3K8b1VyvqAliuS7E8XnDyd3rYe96XayAJLuX0Y2hU8UlelpjPctETMiGMZk4mHHnMqpe7TQOMaM7G4BBTspzpKTqkyBnHouP4UhylVpE8l1rsRwQgzidCIdfOsDGN43+H6YDl63ddrtVMYyNtfCns3UNRIoYJwHVSFyBhmQ/NKhgkRAADguKD8gAh1kfrPgd/jzmHoL36D5PXGcFWlTsoVSvwBfF9TqKoxwkGSjRtP3LxXOlLNi1vLub5MM+aCKM6tbzRrF3jAkMA8JwMaGBGNg4+OCNFZXFWDtASTwPfqxHUd7aOfY1KJmfUbnBR3FlRVbFGFaEUFjojgYQCuUu+awzrUa8zCaC/LzGM6scw0Xb7mC4M2Y6xMvvHiHLx9qqkR6IKi0AzhWLeCeqVW9Lamo+HhRpgqYMx4TDgm+idjlEcKLYZZHIQPD4fD6SLEejHbDGI8NQhPy1LhfiBJ/6rFG8ttS/ErE+ID01LGrzr34RXNeAq6f5Dccq2xx4lUmY7H/eBOWiBVPlYrhxvN4UjtZUKFYjKKRfgqvh1NtXQsCY2s/XpYO53hFhZvWjyvC+YjPJ6LoSTVlUR8e17gAFW2oNK0Yc6DxeuYvbGoIs+8rUIP31SBb8si1Ga65VUK02Kg9enF+ycOB+AwrEj31Lo2hAifAuxy6+Ic5PYCJaBAEBwrUrCoi6mRqhZXSmp2cMmJCC8GyGY2LkpXtx5c/Osk2bepHoe3jcLemGhMYYqgtmvilhAKgPvsMtXYyGAifGKBI+e46lEfDnvlnRJ47CbMgqsKfQCaiCd/MXL+8pu6A8uqrktjnsl8S/TrKgDndRSs3c0sVt7i6PGgLt1SqGVzKUDLLB1z087l5YDOPRhyRlUXz+slQMrwlVTl5UEZppjRJBa+BE1S0wQc9ol6+Zyfw6ReXSSma4GUzK5TuFr2JXP1l9tROHOlLK7iotHuGNMJHo4K4CQEiXRftxUsZU+uwM4w5FiIK2OiEe4SHWw6vbLy0S41RRW4e1YFDGe2pvk67u8+6qwikc5CrpbW3D5Agd2v8/aEvUZ42R5u4+J49woSG/t7i64JLsDGPVVU8XUNesk19eqctIydAHdhEhmBpVAs0mTdK3o63NZwlR2nk4Ka4hnSKvCYbGdv0eDlaFXIApKwyGS49FQnvtPXeD2tsUCq7V/hLJ0pnu2h6H7ZRRQGmgXKgS6SxFeWzYwT2yZ4lLCHBbNKrPr21dBtigdqc6x1A7+KS6ReGOPWOHPW5NSMuSRNlazpSuGPpduUppLxa2RW23iAsm5e1Uxjf+aYkdebbplYUxZBnDHAkmFFzTYMPMBz1d+pAO3HlaoU4FPEpOKT1Y6X+tjV4RaeBRPhGWswJyCykr07z5gfl6vIsR2aXOBuUvfYBu2KZeHaeK4F56/x1kZjh4HZusXiymAao+Xy5N228Y5NuCRAYLUJ8F5crQ325/Pt9a66DaYJiuf2gpYpuUnH6iq5ayy78/n+AR4ECLOVAA8QqKBad9gebZw8HK10cBiLen+Z6Qtm+z58ETX/F9VvbvPGYSr0cTa2rjn6Old8N7SI4/mpTvRZRZ45dZmxGScrrDO2fRV8jqwrJoUL8bqyPudyM3Ulbv8gZgkkAlyqF/BMV/DEuIu8g/HQFIBXcmwxU8KN8OVilsXGknH5Gvlu42lSlp5ys+i7harHvbDb2+IkKhzXCutXPJHzF8VMDxQ9onpG8QSGgJl4Lts6z3uCHAdCrNl7tCzBkINFNyxpfmWol5nKrBryAH0t8EqgysAKVIXp+mvYPPgmXaNpD1nI5sZVLnq/l0yH8809QRxTyxPmTRLnuFy92dY4ARape5bacxSgk6EZ4SmIziqD3Zn2MqeYhHmZDviEk2K4MR0m6WXEMOY5CKDgYcQMX+RS/6bU1MEjE++WGPnXtWGYJd0+nW2cnOzMrrzpbXMxH2HCc2k5mUL6GSHFWB4DhAAADA1JREFUO/PlqhC5vagrD2eM58dUJUU6UCZ4Oq4XNogOpja/t5zxIPRJ0qXZodFpHZ0sLt9/1APlqmxmWcL1LGlK95lvW2bcB0uZvQ6/b2/jERVW10/d9fmkqx+00Vjah6nT15uDsdx7q7UW462kPkonCUhhJZlihv2JboZYl0aLFW/CNZEZ1YAsa27a22rOLb68rGtseELarut5A/jlPvMqD5obWyZzv2SVxNVm7OHuZMVx8UCc6+fTGaO9lK9OOlIBHRuL7mzkuEFFC3oa79EsHJchczyYGCwaUfrn56WOUguLjyEoEMn8Jrkbdp1+DJOBp15QXfcj3wcws+w46b5eyPUWVtyRQVG/lOIKaBij/VQ0+1IxCHQoa15MMEpokBbHYakrpaduh7MwtLWQkSrMivcSVp2vkfdBbZrUsFb0Nm7g0TBZ7UVT1PXuNoWPaX38xes0PGtXDQIFWLlOvHPPApr+1MVzVxRN4JkCKrVcVh8tajycLTbuLrH4suiq/jtVN5hXxJlB2DdbHB3Oy9VwtNNxxaXe7AQAnErvXcsLG4uiOSVGqeqCNSB6pjcw5eL14vnOcoJHqKlE9XBxYbBTL3cMpy8SV6szJPj2W1WXtm2Dg0YINhYnDx4M0z5cEbrE3bEz6/s5ob2SEz+ZnrWGKwBbOiyIcWNJ8zoHIgJ878ClPPZRWoq6/obIAssm7PcgyIjF9bOAv2w7nMDtOIQSJMKjEQgvet1uNxnXOTdFF1Fh2/3YtaWUpjnBY5uM4dsbPRdPv8V66WApEvHL70OAHgIT0GR30TFWkvRyC9wcoHy0enkKhAnZ4mQtzCjk/gT3s8Kl6SzB02AzsJfsNRAY27CnWxkaPFFyx5NqfTBDfZAMkNh4kO5/fzo9hDYFmD55UtffTeepC8BPnRDQSvvgPs3p51OAjSzcBpevs2K+sXo/3f0TuOrFi7Sb5aC6ar2JlLJ+vjc/2VjuFXB1luF+np6l0YNYcRKnlNnyNRcfl32SYYdKJ89K3pShNzZO3TRcAhfsrD5pdJrT2RczTyF2oA7e2QHySu//tV5pwVv4Wu19iO7NQCeit96RbnTwYOQ2CB+WGWuOukBpTNvFHWYAiL0eJy6WzPqOOeMkCF8LgPFRe5pihwnLuyFoQhrVB3zhEVt6ni1H7et3NaaLAjyE65iqs3yrAvJiHX4O8a23TLAWfj7d9mkfzE3kOw8v5wTx2Jn7e5PUCUypX2zBVcw8DGdF6SFFcywwWP9L1UDeLomFp2+kLksDphRd75nELSCK45xvjm9fvO14c3mAm5OSAJj89DBR1Ugp3g2UviLfmuMxee50uGDESsCIeLFY36DTHuKQQDgwXS7ni+3Cs0Szq0G1KzfuF3jWJS17JQRe3qtP831VA7aCmzKwKhKsPcWtXjDnx1vrMNK4vxWuo+NhaCG9zQAst4f4imOP0sXUJZZKvz61SAAMftreh/5UPYhY/O46QbAZhvcu3ulsbI7uhWVE1gevqI6tqkE4Y7omk73XTahi3cKWTPAQebBVC1/oiWH19rkXM5ZZvg6MlvgGCieDQGOwaBtzk4xjIp9sCAVw4vMjwGGPaMnQmB74hDupJPo67DEWWXDFR3Tah/uJqF8ZZicpmHvQZ5RWXx8d/TYLxMa+LvLcspzctlUNTxqNL72CYGOixjUZw9I+TmSaUKRWRmfpQc+xqu1EwwS2fYS5PovwXru1geccVmWlqs6inlpjnpBrL/8A1rUT1EVeUio06aualrzqBN0v0zr4th3KpMa6QuEVFZNLqmosxkQiQzaehAD443ozVDh9ozU6UIgDY79n4HZelZijaUBUEBOPrR6FuP+5m+ApTZjJa4cOWb2g+lJrz2fP6qNG/Fk46XV3XpOiXLlj5uB2QB03hFjd+eaFIK2jREbgtxbzdyZAfoPSx9NVIZg/gkBSVoQE001ZSxI9OQLq73ukfh/U0Va/3l6oEb8I5/OtjGrSu5GQMzYP9wqh4z45465xAydfoxlHCyfNuVNmjk+vJgMO8xhf1pcdeJi9neGhlw6oibHTJ3jktpIMDwVKomhPjT34SMGIjlt5Nrp4+G+JxxnJDGIXouXxbfhqLMPu8vWN/GYbZZaVV1QZF8rVjTijwkrrzfS4Mt/DQ8nr49sPA0IGQV1O/JAq9cEGTnsIgb4PGgUaV7+vAl9Xhmmg+ugQKxjf6vKM9u9iLi7dbzoPMHSipWK/dfkH7S0GLEJ3c66QKkFfRncMCM4g5MBDU5yhAR5RRY4jh0aIWzHAkJAwT4P6NEaMkAeVT/yJcH57O/hSrbMZBpSmDhlfPVD35EDPA4pnUYluvR8S30i5BJYSjHERwmh7qxp/OsLae8KBEtKnRmvq1CW1yTHSON0r/MHvqwLnZru7cWAzYN7WlQTI3Ye92KxPv5w4ddZW32obhYqnrhKleKt1iKfL40Hg2geGsa3h0lz9ItFlffgjMUMfwywhs63XXXl7jXY4EcKsxvHlR3ZG2wGvz47iYdRsdUnuLQF++6A9WPdyH6MPGwuNi7utDQRfB6jnYqO72hiTxbgRkEAo/3qLVa/V7qc04nF2Ja1xODPxNWExhBApbkXE4zWDXp5oeJSjvewYLzCarN8Pk4/qZQYlY/lBeYBkBFcpbYgKGWK8mr02N/yNW3uvEtKpLr9jth2CX5AFWnTlYNGEy/D4YF4I7HMybLXxHWtqjJIMDlvtGcW3sniVCkFmZOMWv/r91VGO73t7rczP6zUIzT165TVvI+DZdla/OcgBvur1IqfXnciiXxWY7Bq2hlj2j5IAzp60jC3MMvdEaibdXsqyFI8Bq924C9F1/3/dpICfOqhs70ISYz6uX2GpCIsmFlHTxbYTSzcNlBSceQR8bIrvKFT7WFrOT1qde2Dn+oSybmBZXnmygAhuwoAIwaXAO1/5YoHftSjDuXvpMA1ck2AQGntJTzo29Go4nO93D/qK1oPBx/Mqp/W7uNFOFP1FB7FXUTMToqbu9nyjfc+Ca6wevtvAxvf4vGaA/rqyXM5CbunEcomUUWIOsIr5EN9bjWloPNwT14VO2GpO4O/vGC0IvhTl2FqlAPHdkbTrTyQLdB38TvK/VJKrYs0ZbvrX0yI1gbWQamvaRv/+/1d3NT1qw0CUOBZOTD5MiCGfkATCZyElYsVqV2wvlXqh5974/z+jMwb2ULFSl65g+04cOMSyx/Nsz7x3HAlSwg3Xz3NC/KgRYVWYQNO13rwxrkK8/mG5X1gaXsl/veHq+hPbQGOUeFIEFgUuwvypXOcuJQxXF4wke6GqqAB1BvT2I9AYtQ0TZqf7VQ7LjOyGLB/InOpUmVreDdEKG95kJfw2QZNs0qS2K+RAn8JO1oN0ckDTRpUZm81e1ChhdTWn1JZ9z1C6Z11JO9Ok2g/w57U1Tx+BbAz7qrOHQ6AgPOCn981O3xMJRHxlmr9QPQB5l64zp2xsBRCzwplOlHgbpMPAI06a1HUKS/SGSf4StrmWLBeyFcP5MHU5ljPiHYIToP9gZB44juToceqOFbUcBGKobhsYtQQyYzt8LvvadZ0yHwjzwYI0MA+dBG0xlHQjM6hLBxSbus1D5zwSRp0yAm6miZbPUUBJY100HxsO3JVpLnvxHcP9OJKXYpYha7EmjBwNB/th4mv2CLUStt87nKBfI1qWuj+fEpgpj/gi6I+UAhgMvm2gZP2iuCgKcUs8VqohpZQC3f3g03YyQTctLcE+0S+F0xtyrYVlqJZAHRsWUsIhC0mknkRzLaNQZTvl+lIZ2S2RnQ6nZRX6Fjf8/NtzTpWmogsnE9Yy3FTXOba5GwbWQmCpNKpV1dti53Rb7XR1fpi895y8IpovqzW6HZp1rKuzBz/qnhnKw4sqTQ4UGMQrcreCHfkJ/1/fc+t9C69uhOtUIycVHWKh1gCK4QqhnzzWzirL2dXdCzfDYh+0FNPX6Sg2JiglRLhIwm7z+KTgyX+9TbwZohrlp4Hey2XIAuDrkGGoqFb5yDW8WK7vveG+A+ZiPN8s5+NFVsbcd3SaGpOXH1E5q5f1tvw0sf13ODV0ZrXHAz+27dU5NLI7f9jVMCsBEe9c1+z6uRDV0554+I9C422Ys/XmynaL9+A3o0Zx8MXg3oI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93" y="2311588"/>
            <a:ext cx="26954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Социальные эффекты</a:t>
            </a:r>
          </a:p>
          <a:p>
            <a:endParaRPr lang="ru-RU" sz="1300" dirty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r>
              <a:rPr lang="ru-RU" sz="1100" dirty="0" smtClean="0">
                <a:solidFill>
                  <a:schemeClr val="tx2"/>
                </a:solidFill>
              </a:rPr>
              <a:t>Повышается качество жизни;</a:t>
            </a:r>
            <a:endParaRPr lang="en-US" sz="1100" dirty="0" smtClean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endParaRPr lang="ru-RU" sz="1100" dirty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r>
              <a:rPr lang="ru-RU" sz="1100" dirty="0" smtClean="0">
                <a:solidFill>
                  <a:schemeClr val="tx2"/>
                </a:solidFill>
              </a:rPr>
              <a:t>Растет доверие к власти;</a:t>
            </a:r>
            <a:endParaRPr lang="en-US" sz="1100" dirty="0" smtClean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endParaRPr lang="ru-RU" sz="1100" dirty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r>
              <a:rPr lang="ru-RU" sz="1100" dirty="0" smtClean="0">
                <a:solidFill>
                  <a:schemeClr val="tx2"/>
                </a:solidFill>
              </a:rPr>
              <a:t>Минимизируются иждивенческие настроения;</a:t>
            </a:r>
            <a:endParaRPr lang="en-US" sz="1100" dirty="0" smtClean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endParaRPr lang="ru-RU" sz="1100" dirty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r>
              <a:rPr lang="ru-RU" sz="1100" dirty="0" smtClean="0">
                <a:solidFill>
                  <a:schemeClr val="tx2"/>
                </a:solidFill>
              </a:rPr>
              <a:t>Формируются сообщества граждан</a:t>
            </a:r>
          </a:p>
        </p:txBody>
      </p:sp>
      <p:sp>
        <p:nvSpPr>
          <p:cNvPr id="12" name="Овал 11"/>
          <p:cNvSpPr/>
          <p:nvPr/>
        </p:nvSpPr>
        <p:spPr>
          <a:xfrm>
            <a:off x="4172806" y="1167694"/>
            <a:ext cx="900000" cy="900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B0F0"/>
            </a:solidFill>
            <a:prstDash val="sysDot"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151720" y="1167694"/>
            <a:ext cx="900000" cy="900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B0F0"/>
            </a:solidFill>
            <a:prstDash val="sysDot"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056376" y="1167694"/>
            <a:ext cx="900000" cy="900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B0F0"/>
            </a:solidFill>
            <a:prstDash val="sysDot"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72200" y="2311588"/>
            <a:ext cx="248427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Экономические эффекты</a:t>
            </a:r>
          </a:p>
          <a:p>
            <a:endParaRPr lang="ru-RU" sz="1200" dirty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r>
              <a:rPr lang="ru-RU" sz="1100" dirty="0" smtClean="0">
                <a:solidFill>
                  <a:schemeClr val="tx2"/>
                </a:solidFill>
              </a:rPr>
              <a:t>Повышается качество выполняемых работ;</a:t>
            </a:r>
            <a:endParaRPr lang="en-US" sz="1100" dirty="0" smtClean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endParaRPr lang="ru-RU" sz="1100" dirty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r>
              <a:rPr lang="ru-RU" sz="1100" dirty="0" smtClean="0">
                <a:solidFill>
                  <a:schemeClr val="tx2"/>
                </a:solidFill>
              </a:rPr>
              <a:t>Снижается стоимость проектов;</a:t>
            </a:r>
            <a:endParaRPr lang="en-US" sz="1100" dirty="0" smtClean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endParaRPr lang="ru-RU" sz="1100" dirty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r>
              <a:rPr lang="ru-RU" sz="1100" dirty="0" smtClean="0">
                <a:solidFill>
                  <a:schemeClr val="tx2"/>
                </a:solidFill>
              </a:rPr>
              <a:t>Повышается срок эксплуатации объектов</a:t>
            </a:r>
          </a:p>
          <a:p>
            <a:pPr>
              <a:buSzPct val="150000"/>
            </a:pPr>
            <a:endParaRPr lang="en-US" sz="1300" dirty="0" smtClean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endParaRPr lang="ru-RU" sz="1300" dirty="0">
              <a:solidFill>
                <a:schemeClr val="tx2"/>
              </a:solidFill>
            </a:endParaRPr>
          </a:p>
          <a:p>
            <a:pPr>
              <a:buSzPct val="150000"/>
            </a:pPr>
            <a:endParaRPr lang="ru-RU" sz="1300" dirty="0">
              <a:solidFill>
                <a:schemeClr val="tx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9705" y="2311587"/>
            <a:ext cx="2916323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Управленческие эффекты</a:t>
            </a:r>
          </a:p>
          <a:p>
            <a:endParaRPr lang="ru-RU" sz="1300" dirty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r>
              <a:rPr lang="ru-RU" sz="1100" dirty="0" smtClean="0">
                <a:solidFill>
                  <a:schemeClr val="tx2"/>
                </a:solidFill>
              </a:rPr>
              <a:t>Формируется открытый и позитивный образ власти;</a:t>
            </a:r>
            <a:endParaRPr lang="en-US" sz="1100" dirty="0" smtClean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endParaRPr lang="ru-RU" sz="1100" dirty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r>
              <a:rPr lang="ru-RU" sz="1100" dirty="0" smtClean="0">
                <a:solidFill>
                  <a:schemeClr val="tx2"/>
                </a:solidFill>
              </a:rPr>
              <a:t>Повышается качество управления проектами;</a:t>
            </a:r>
            <a:endParaRPr lang="en-US" sz="1100" dirty="0" smtClean="0">
              <a:solidFill>
                <a:schemeClr val="tx2"/>
              </a:solidFill>
            </a:endParaRPr>
          </a:p>
          <a:p>
            <a:pPr>
              <a:buSzPct val="150000"/>
            </a:pPr>
            <a:endParaRPr lang="ru-RU" sz="1100" dirty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r>
              <a:rPr lang="ru-RU" sz="1100" dirty="0" smtClean="0">
                <a:solidFill>
                  <a:schemeClr val="tx2"/>
                </a:solidFill>
              </a:rPr>
              <a:t>Реализуется механизм привлечения средств юридических лиц (спонсорских взносов)</a:t>
            </a:r>
          </a:p>
          <a:p>
            <a:pPr>
              <a:buSzPct val="150000"/>
            </a:pPr>
            <a:endParaRPr lang="ru-RU" sz="1100" dirty="0" smtClean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2"/>
              </a:buBlip>
            </a:pPr>
            <a:r>
              <a:rPr lang="ru-RU" sz="1100" dirty="0" smtClean="0">
                <a:solidFill>
                  <a:schemeClr val="tx2"/>
                </a:solidFill>
              </a:rPr>
              <a:t>Появляется возможность решения «наболевших и острых» проблем</a:t>
            </a:r>
            <a:endParaRPr lang="ru-RU" sz="1100" dirty="0">
              <a:solidFill>
                <a:schemeClr val="tx2"/>
              </a:solidFill>
            </a:endParaRPr>
          </a:p>
        </p:txBody>
      </p:sp>
      <p:pic>
        <p:nvPicPr>
          <p:cNvPr id="22" name="Picture 14" descr="D:\презентации\2018\04 ИКОНКИ\техника с белым экраном\техника\Ресурс 1905-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80" y="1311610"/>
            <a:ext cx="481853" cy="63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4" descr="D:\презентации\2018\04 ИКОНКИ\люди\Ресурс 1467-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356068"/>
            <a:ext cx="668470" cy="51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323463" y="2211710"/>
            <a:ext cx="2598687" cy="0"/>
          </a:xfrm>
          <a:prstGeom prst="line">
            <a:avLst/>
          </a:prstGeom>
          <a:ln w="127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7" descr="D:\презентации\2018\04 ИКОНКИ\графики\Ресурс 1604-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97" y="1307385"/>
            <a:ext cx="583558" cy="5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6372200" y="2211710"/>
            <a:ext cx="2340000" cy="0"/>
          </a:xfrm>
          <a:prstGeom prst="line">
            <a:avLst/>
          </a:prstGeom>
          <a:ln w="127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12768" y="2211710"/>
            <a:ext cx="2431040" cy="0"/>
          </a:xfrm>
          <a:prstGeom prst="line">
            <a:avLst/>
          </a:prstGeom>
          <a:ln w="127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601720" y="2067694"/>
            <a:ext cx="0" cy="144016"/>
          </a:xfrm>
          <a:prstGeom prst="line">
            <a:avLst/>
          </a:prstGeom>
          <a:ln w="127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07867" y="2067694"/>
            <a:ext cx="0" cy="144016"/>
          </a:xfrm>
          <a:prstGeom prst="line">
            <a:avLst/>
          </a:prstGeom>
          <a:ln w="127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506376" y="2067694"/>
            <a:ext cx="0" cy="144016"/>
          </a:xfrm>
          <a:prstGeom prst="line">
            <a:avLst/>
          </a:prstGeom>
          <a:ln w="127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 txBox="1">
            <a:spLocks/>
          </p:cNvSpPr>
          <p:nvPr/>
        </p:nvSpPr>
        <p:spPr>
          <a:xfrm>
            <a:off x="611561" y="3561556"/>
            <a:ext cx="3384376" cy="1098426"/>
          </a:xfrm>
          <a:prstGeom prst="rect">
            <a:avLst/>
          </a:prstGeom>
        </p:spPr>
        <p:txBody>
          <a:bodyPr/>
          <a:lstStyle>
            <a:lvl1pPr marL="0" indent="0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ООО «БФТ»</a:t>
            </a:r>
          </a:p>
          <a:p>
            <a:r>
              <a:rPr lang="ru-RU" b="0" dirty="0"/>
              <a:t>(495) 784-70-00</a:t>
            </a:r>
          </a:p>
          <a:p>
            <a:r>
              <a:rPr lang="en-US" b="0" dirty="0" err="1"/>
              <a:t>bft</a:t>
            </a:r>
            <a:r>
              <a:rPr lang="ru-RU" b="0" dirty="0"/>
              <a:t>@bftcom.com</a:t>
            </a:r>
          </a:p>
          <a:p>
            <a:r>
              <a:rPr lang="ru-RU" b="0" dirty="0"/>
              <a:t>www.bftcom.com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11560" y="2558909"/>
            <a:ext cx="5868652" cy="658045"/>
          </a:xfrm>
          <a:prstGeom prst="rect">
            <a:avLst/>
          </a:prstGeom>
        </p:spPr>
        <p:txBody>
          <a:bodyPr/>
          <a:lstStyle>
            <a:lvl1pPr marL="0" indent="0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130000"/>
              <a:buFont typeface="Arial" pitchFamily="34" charset="0"/>
              <a:buNone/>
              <a:defRPr sz="16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ПРИГЛАШАЕМ К СОТРУДНИЧЕСТВУ!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1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Заголовок 1"/>
          <p:cNvSpPr txBox="1">
            <a:spLocks/>
          </p:cNvSpPr>
          <p:nvPr/>
        </p:nvSpPr>
        <p:spPr>
          <a:xfrm>
            <a:off x="1983545" y="301751"/>
            <a:ext cx="6707652" cy="39779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779252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</a:tabLst>
              <a:defRPr sz="2100" b="0" kern="1200" cap="all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smtClean="0">
                <a:solidFill>
                  <a:schemeClr val="bg2"/>
                </a:solidFill>
              </a:rPr>
              <a:t>О КОМПАНИИ</a:t>
            </a:r>
            <a:endParaRPr lang="ru-RU" sz="2500" dirty="0"/>
          </a:p>
        </p:txBody>
      </p:sp>
      <p:sp>
        <p:nvSpPr>
          <p:cNvPr id="138" name="Текст 3"/>
          <p:cNvSpPr txBox="1">
            <a:spLocks/>
          </p:cNvSpPr>
          <p:nvPr/>
        </p:nvSpPr>
        <p:spPr>
          <a:xfrm>
            <a:off x="1979712" y="762549"/>
            <a:ext cx="6711488" cy="34609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-233776" algn="l" defTabSz="7792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rgbClr val="002060"/>
                </a:solidFill>
              </a:rPr>
              <a:t>«Бюджетные и Финансовые Технологии» (БФТ)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4758993"/>
            <a:ext cx="2133600" cy="273844"/>
          </a:xfrm>
        </p:spPr>
        <p:txBody>
          <a:bodyPr/>
          <a:lstStyle/>
          <a:p>
            <a:fld id="{AE3344E4-5E8A-4F97-8707-05640C78D158}" type="slidenum">
              <a:rPr lang="ru-RU" smtClean="0"/>
              <a:t>1</a:t>
            </a:fld>
            <a:endParaRPr lang="ru-RU"/>
          </a:p>
        </p:txBody>
      </p:sp>
      <p:pic>
        <p:nvPicPr>
          <p:cNvPr id="140" name="Picture 10" descr="D:\дизе\new! ФС_2017\все\Презентация\О КОМПАНИИ 2018\ик\Ресурс 21-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607754"/>
            <a:ext cx="1814079" cy="118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" name="Группа 140"/>
          <p:cNvGrpSpPr/>
          <p:nvPr/>
        </p:nvGrpSpPr>
        <p:grpSpPr>
          <a:xfrm>
            <a:off x="680480" y="1923678"/>
            <a:ext cx="6156684" cy="2134018"/>
            <a:chOff x="719572" y="2201928"/>
            <a:chExt cx="6156684" cy="2134018"/>
          </a:xfrm>
        </p:grpSpPr>
        <p:grpSp>
          <p:nvGrpSpPr>
            <p:cNvPr id="142" name="Группа 141"/>
            <p:cNvGrpSpPr/>
            <p:nvPr/>
          </p:nvGrpSpPr>
          <p:grpSpPr>
            <a:xfrm>
              <a:off x="1288442" y="2201928"/>
              <a:ext cx="5587814" cy="801870"/>
              <a:chOff x="1403648" y="2276090"/>
              <a:chExt cx="5587814" cy="547688"/>
            </a:xfrm>
          </p:grpSpPr>
          <p:cxnSp>
            <p:nvCxnSpPr>
              <p:cNvPr id="147" name="Прямая соединительная линия 146"/>
              <p:cNvCxnSpPr/>
              <p:nvPr/>
            </p:nvCxnSpPr>
            <p:spPr>
              <a:xfrm flipH="1">
                <a:off x="4159362" y="2276090"/>
                <a:ext cx="355600" cy="547688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/>
              <p:cNvCxnSpPr/>
              <p:nvPr/>
            </p:nvCxnSpPr>
            <p:spPr>
              <a:xfrm flipH="1">
                <a:off x="1403648" y="2309428"/>
                <a:ext cx="293688" cy="455612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>
                <a:off x="6670787" y="2344353"/>
                <a:ext cx="320675" cy="46355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Группа 142"/>
            <p:cNvGrpSpPr/>
            <p:nvPr/>
          </p:nvGrpSpPr>
          <p:grpSpPr>
            <a:xfrm>
              <a:off x="719572" y="3534076"/>
              <a:ext cx="5587814" cy="801870"/>
              <a:chOff x="1403648" y="2276090"/>
              <a:chExt cx="5587814" cy="547688"/>
            </a:xfrm>
          </p:grpSpPr>
          <p:cxnSp>
            <p:nvCxnSpPr>
              <p:cNvPr id="144" name="Прямая соединительная линия 143"/>
              <p:cNvCxnSpPr/>
              <p:nvPr/>
            </p:nvCxnSpPr>
            <p:spPr>
              <a:xfrm flipH="1">
                <a:off x="4159362" y="2276090"/>
                <a:ext cx="355600" cy="547688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Прямая соединительная линия 144"/>
              <p:cNvCxnSpPr/>
              <p:nvPr/>
            </p:nvCxnSpPr>
            <p:spPr>
              <a:xfrm flipH="1">
                <a:off x="1403648" y="2309428"/>
                <a:ext cx="293688" cy="455612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/>
              <p:nvPr/>
            </p:nvCxnSpPr>
            <p:spPr>
              <a:xfrm flipH="1">
                <a:off x="6670787" y="2344353"/>
                <a:ext cx="320675" cy="46355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0" name="Группа 149"/>
          <p:cNvGrpSpPr/>
          <p:nvPr/>
        </p:nvGrpSpPr>
        <p:grpSpPr>
          <a:xfrm>
            <a:off x="1491555" y="2526221"/>
            <a:ext cx="7400925" cy="9525"/>
            <a:chOff x="1124459" y="3375905"/>
            <a:chExt cx="7400925" cy="9525"/>
          </a:xfrm>
        </p:grpSpPr>
        <p:cxnSp>
          <p:nvCxnSpPr>
            <p:cNvPr id="151" name="Прямая соединительная линия 150"/>
            <p:cNvCxnSpPr/>
            <p:nvPr/>
          </p:nvCxnSpPr>
          <p:spPr>
            <a:xfrm flipH="1">
              <a:off x="1124459" y="3375905"/>
              <a:ext cx="2287587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/>
            <p:cNvCxnSpPr/>
            <p:nvPr/>
          </p:nvCxnSpPr>
          <p:spPr>
            <a:xfrm flipH="1">
              <a:off x="4010534" y="3385430"/>
              <a:ext cx="1833562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/>
            <p:cNvCxnSpPr/>
            <p:nvPr/>
          </p:nvCxnSpPr>
          <p:spPr>
            <a:xfrm flipH="1">
              <a:off x="6636259" y="3385430"/>
              <a:ext cx="1889125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Текст 3"/>
          <p:cNvSpPr txBox="1">
            <a:spLocks/>
          </p:cNvSpPr>
          <p:nvPr/>
        </p:nvSpPr>
        <p:spPr bwMode="auto">
          <a:xfrm>
            <a:off x="2195737" y="1495616"/>
            <a:ext cx="1692187" cy="39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1200" b="1" dirty="0" smtClean="0">
                <a:solidFill>
                  <a:srgbClr val="002060"/>
                </a:solidFill>
              </a:rPr>
              <a:t>Компания БФТ –российский разработчик</a:t>
            </a:r>
          </a:p>
        </p:txBody>
      </p:sp>
      <p:sp>
        <p:nvSpPr>
          <p:cNvPr id="155" name="Текст 3"/>
          <p:cNvSpPr txBox="1">
            <a:spLocks/>
          </p:cNvSpPr>
          <p:nvPr/>
        </p:nvSpPr>
        <p:spPr bwMode="auto">
          <a:xfrm>
            <a:off x="2195736" y="1887674"/>
            <a:ext cx="1908212" cy="57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     	            проектных решений на </a:t>
            </a:r>
            <a:r>
              <a:rPr lang="ru-RU" b="1" dirty="0">
                <a:solidFill>
                  <a:srgbClr val="FF0000"/>
                </a:solidFill>
              </a:rPr>
              <a:t>базе </a:t>
            </a:r>
            <a:r>
              <a:rPr lang="ru-RU" b="1" dirty="0" smtClean="0">
                <a:solidFill>
                  <a:srgbClr val="FF0000"/>
                </a:solidFill>
              </a:rPr>
              <a:t>собственных методологических </a:t>
            </a:r>
            <a:r>
              <a:rPr lang="ru-RU" b="1" dirty="0">
                <a:solidFill>
                  <a:srgbClr val="FF0000"/>
                </a:solidFill>
              </a:rPr>
              <a:t>и программных </a:t>
            </a:r>
            <a:r>
              <a:rPr lang="ru-RU" b="1" dirty="0" smtClean="0">
                <a:solidFill>
                  <a:srgbClr val="FF0000"/>
                </a:solidFill>
              </a:rPr>
              <a:t>продуктов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6" name="Текст 3"/>
          <p:cNvSpPr txBox="1">
            <a:spLocks/>
          </p:cNvSpPr>
          <p:nvPr/>
        </p:nvSpPr>
        <p:spPr bwMode="auto">
          <a:xfrm>
            <a:off x="4991513" y="1495616"/>
            <a:ext cx="1020648" cy="39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1200" b="1" dirty="0">
                <a:solidFill>
                  <a:srgbClr val="002060"/>
                </a:solidFill>
              </a:rPr>
              <a:t>Компания </a:t>
            </a:r>
            <a:r>
              <a:rPr lang="ru-RU" sz="1200" b="1" dirty="0" smtClean="0">
                <a:solidFill>
                  <a:srgbClr val="002060"/>
                </a:solidFill>
              </a:rPr>
              <a:t>БФТ</a:t>
            </a:r>
          </a:p>
        </p:txBody>
      </p:sp>
      <p:sp>
        <p:nvSpPr>
          <p:cNvPr id="157" name="Текст 3"/>
          <p:cNvSpPr txBox="1">
            <a:spLocks/>
          </p:cNvSpPr>
          <p:nvPr/>
        </p:nvSpPr>
        <p:spPr bwMode="auto">
          <a:xfrm>
            <a:off x="4991513" y="1891856"/>
            <a:ext cx="1272675" cy="6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900" dirty="0">
                <a:solidFill>
                  <a:srgbClr val="002060"/>
                </a:solidFill>
              </a:rPr>
              <a:t>является дочерним предприятием Компании IBS</a:t>
            </a:r>
          </a:p>
        </p:txBody>
      </p:sp>
      <p:sp>
        <p:nvSpPr>
          <p:cNvPr id="158" name="Текст 3"/>
          <p:cNvSpPr txBox="1">
            <a:spLocks/>
          </p:cNvSpPr>
          <p:nvPr/>
        </p:nvSpPr>
        <p:spPr bwMode="auto">
          <a:xfrm>
            <a:off x="7416317" y="1495616"/>
            <a:ext cx="728580" cy="2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2400" b="1" dirty="0">
                <a:solidFill>
                  <a:srgbClr val="FF0000"/>
                </a:solidFill>
              </a:rPr>
              <a:t>1997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159" name="Текст 3"/>
          <p:cNvSpPr txBox="1">
            <a:spLocks/>
          </p:cNvSpPr>
          <p:nvPr/>
        </p:nvSpPr>
        <p:spPr bwMode="auto">
          <a:xfrm>
            <a:off x="7416316" y="2031690"/>
            <a:ext cx="1304644" cy="24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900" dirty="0">
                <a:solidFill>
                  <a:srgbClr val="002060"/>
                </a:solidFill>
              </a:rPr>
              <a:t>Компании БФТ </a:t>
            </a:r>
          </a:p>
        </p:txBody>
      </p:sp>
      <p:sp>
        <p:nvSpPr>
          <p:cNvPr id="160" name="Текст 3"/>
          <p:cNvSpPr txBox="1">
            <a:spLocks/>
          </p:cNvSpPr>
          <p:nvPr/>
        </p:nvSpPr>
        <p:spPr bwMode="auto">
          <a:xfrm>
            <a:off x="7416316" y="1855656"/>
            <a:ext cx="1448659" cy="2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1200" b="1" dirty="0">
                <a:solidFill>
                  <a:srgbClr val="002060"/>
                </a:solidFill>
              </a:rPr>
              <a:t>Год основания </a:t>
            </a:r>
            <a:endParaRPr lang="ru-RU" sz="1200" b="1" dirty="0" smtClean="0">
              <a:solidFill>
                <a:srgbClr val="002060"/>
              </a:solidFill>
            </a:endParaRPr>
          </a:p>
        </p:txBody>
      </p:sp>
      <p:grpSp>
        <p:nvGrpSpPr>
          <p:cNvPr id="161" name="Группа 160"/>
          <p:cNvGrpSpPr/>
          <p:nvPr/>
        </p:nvGrpSpPr>
        <p:grpSpPr>
          <a:xfrm>
            <a:off x="1973844" y="3795886"/>
            <a:ext cx="6378576" cy="9525"/>
            <a:chOff x="2146808" y="3375905"/>
            <a:chExt cx="6378576" cy="9525"/>
          </a:xfrm>
        </p:grpSpPr>
        <p:cxnSp>
          <p:nvCxnSpPr>
            <p:cNvPr id="162" name="Прямая соединительная линия 161"/>
            <p:cNvCxnSpPr/>
            <p:nvPr/>
          </p:nvCxnSpPr>
          <p:spPr>
            <a:xfrm flipH="1">
              <a:off x="2146808" y="3375905"/>
              <a:ext cx="1173895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>
            <a:xfrm flipH="1">
              <a:off x="4010534" y="3385430"/>
              <a:ext cx="1833562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 flipH="1">
              <a:off x="6636259" y="3385430"/>
              <a:ext cx="1889125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Текст 3"/>
          <p:cNvSpPr txBox="1">
            <a:spLocks/>
          </p:cNvSpPr>
          <p:nvPr/>
        </p:nvSpPr>
        <p:spPr bwMode="auto">
          <a:xfrm>
            <a:off x="1907705" y="2967794"/>
            <a:ext cx="728580" cy="2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166" name="Текст 3"/>
          <p:cNvSpPr txBox="1">
            <a:spLocks/>
          </p:cNvSpPr>
          <p:nvPr/>
        </p:nvSpPr>
        <p:spPr bwMode="auto">
          <a:xfrm>
            <a:off x="1907704" y="3151996"/>
            <a:ext cx="1304644" cy="24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900" dirty="0" smtClean="0">
                <a:solidFill>
                  <a:srgbClr val="002060"/>
                </a:solidFill>
              </a:rPr>
              <a:t>            регионов РФ,    	 а </a:t>
            </a:r>
            <a:r>
              <a:rPr lang="ru-RU" sz="900" dirty="0">
                <a:solidFill>
                  <a:srgbClr val="002060"/>
                </a:solidFill>
              </a:rPr>
              <a:t>также </a:t>
            </a:r>
            <a:r>
              <a:rPr lang="ru-RU" sz="900" dirty="0" smtClean="0">
                <a:solidFill>
                  <a:srgbClr val="002060"/>
                </a:solidFill>
              </a:rPr>
              <a:t>Республики Казахстан </a:t>
            </a:r>
            <a:r>
              <a:rPr lang="ru-RU" sz="900" dirty="0">
                <a:solidFill>
                  <a:srgbClr val="002060"/>
                </a:solidFill>
              </a:rPr>
              <a:t>и </a:t>
            </a:r>
            <a:r>
              <a:rPr lang="ru-RU" sz="900" dirty="0" smtClean="0">
                <a:solidFill>
                  <a:srgbClr val="002060"/>
                </a:solidFill>
              </a:rPr>
              <a:t>Беларусь</a:t>
            </a:r>
            <a:endParaRPr lang="ru-RU" sz="900" dirty="0">
              <a:solidFill>
                <a:srgbClr val="002060"/>
              </a:solidFill>
            </a:endParaRPr>
          </a:p>
        </p:txBody>
      </p:sp>
      <p:sp>
        <p:nvSpPr>
          <p:cNvPr id="167" name="Текст 3"/>
          <p:cNvSpPr txBox="1">
            <a:spLocks/>
          </p:cNvSpPr>
          <p:nvPr/>
        </p:nvSpPr>
        <p:spPr bwMode="auto">
          <a:xfrm>
            <a:off x="1907704" y="2751770"/>
            <a:ext cx="1448659" cy="2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1200" b="1" dirty="0">
                <a:solidFill>
                  <a:srgbClr val="002060"/>
                </a:solidFill>
              </a:rPr>
              <a:t>География</a:t>
            </a:r>
            <a:endParaRPr lang="ru-RU" sz="1200" b="1" dirty="0" smtClean="0">
              <a:solidFill>
                <a:srgbClr val="002060"/>
              </a:solidFill>
            </a:endParaRPr>
          </a:p>
        </p:txBody>
      </p:sp>
      <p:sp>
        <p:nvSpPr>
          <p:cNvPr id="168" name="Текст 3"/>
          <p:cNvSpPr txBox="1">
            <a:spLocks/>
          </p:cNvSpPr>
          <p:nvPr/>
        </p:nvSpPr>
        <p:spPr bwMode="auto">
          <a:xfrm>
            <a:off x="4513744" y="2751770"/>
            <a:ext cx="1448659" cy="2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1200" b="1" dirty="0">
                <a:solidFill>
                  <a:srgbClr val="002060"/>
                </a:solidFill>
              </a:rPr>
              <a:t>Реализовано</a:t>
            </a:r>
            <a:endParaRPr lang="ru-RU" sz="1200" b="1" dirty="0" smtClean="0">
              <a:solidFill>
                <a:srgbClr val="002060"/>
              </a:solidFill>
            </a:endParaRPr>
          </a:p>
        </p:txBody>
      </p:sp>
      <p:sp>
        <p:nvSpPr>
          <p:cNvPr id="169" name="Текст 3"/>
          <p:cNvSpPr txBox="1">
            <a:spLocks/>
          </p:cNvSpPr>
          <p:nvPr/>
        </p:nvSpPr>
        <p:spPr bwMode="auto">
          <a:xfrm>
            <a:off x="4513744" y="2967794"/>
            <a:ext cx="1448659" cy="2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&gt;4150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0" name="Текст 3"/>
          <p:cNvSpPr txBox="1">
            <a:spLocks/>
          </p:cNvSpPr>
          <p:nvPr/>
        </p:nvSpPr>
        <p:spPr bwMode="auto">
          <a:xfrm>
            <a:off x="1206664" y="4083918"/>
            <a:ext cx="989071" cy="2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2400" b="1" dirty="0">
                <a:solidFill>
                  <a:srgbClr val="FF0000"/>
                </a:solidFill>
              </a:rPr>
              <a:t>9500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171" name="Текст 3"/>
          <p:cNvSpPr txBox="1">
            <a:spLocks/>
          </p:cNvSpPr>
          <p:nvPr/>
        </p:nvSpPr>
        <p:spPr bwMode="auto">
          <a:xfrm>
            <a:off x="1206664" y="4443958"/>
            <a:ext cx="1448659" cy="2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1200" b="1" dirty="0" smtClean="0">
                <a:solidFill>
                  <a:srgbClr val="002060"/>
                </a:solidFill>
              </a:rPr>
              <a:t>Муниципальных образований</a:t>
            </a:r>
          </a:p>
        </p:txBody>
      </p:sp>
      <p:sp>
        <p:nvSpPr>
          <p:cNvPr id="172" name="Текст 3"/>
          <p:cNvSpPr txBox="1">
            <a:spLocks/>
          </p:cNvSpPr>
          <p:nvPr/>
        </p:nvSpPr>
        <p:spPr bwMode="auto">
          <a:xfrm>
            <a:off x="3812703" y="4304124"/>
            <a:ext cx="1481707" cy="42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900" dirty="0">
                <a:solidFill>
                  <a:srgbClr val="002060"/>
                </a:solidFill>
              </a:rPr>
              <a:t>«Лучший </a:t>
            </a:r>
            <a:r>
              <a:rPr lang="ru-RU" sz="900" dirty="0" smtClean="0">
                <a:solidFill>
                  <a:srgbClr val="002060"/>
                </a:solidFill>
              </a:rPr>
              <a:t>поставщик</a:t>
            </a:r>
          </a:p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900" dirty="0" smtClean="0">
                <a:solidFill>
                  <a:srgbClr val="002060"/>
                </a:solidFill>
              </a:rPr>
              <a:t> </a:t>
            </a:r>
            <a:r>
              <a:rPr lang="ru-RU" sz="900" dirty="0">
                <a:solidFill>
                  <a:srgbClr val="002060"/>
                </a:solidFill>
              </a:rPr>
              <a:t>2013-2015, </a:t>
            </a:r>
            <a:r>
              <a:rPr lang="ru-RU" sz="900" dirty="0" smtClean="0">
                <a:solidFill>
                  <a:srgbClr val="002060"/>
                </a:solidFill>
              </a:rPr>
              <a:t>2017, 2018 </a:t>
            </a:r>
            <a:r>
              <a:rPr lang="ru-RU" sz="900" dirty="0">
                <a:solidFill>
                  <a:srgbClr val="002060"/>
                </a:solidFill>
              </a:rPr>
              <a:t>гг.»</a:t>
            </a:r>
          </a:p>
        </p:txBody>
      </p:sp>
      <p:sp>
        <p:nvSpPr>
          <p:cNvPr id="173" name="Текст 3"/>
          <p:cNvSpPr txBox="1">
            <a:spLocks/>
          </p:cNvSpPr>
          <p:nvPr/>
        </p:nvSpPr>
        <p:spPr bwMode="auto">
          <a:xfrm>
            <a:off x="3812704" y="4119922"/>
            <a:ext cx="1659396" cy="2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1200" b="1" dirty="0">
                <a:solidFill>
                  <a:srgbClr val="002060"/>
                </a:solidFill>
              </a:rPr>
              <a:t>Лучший поставщик </a:t>
            </a:r>
            <a:endParaRPr lang="ru-RU" sz="1200" b="1" dirty="0" smtClean="0">
              <a:solidFill>
                <a:srgbClr val="002060"/>
              </a:solidFill>
            </a:endParaRPr>
          </a:p>
        </p:txBody>
      </p:sp>
      <p:sp>
        <p:nvSpPr>
          <p:cNvPr id="174" name="Текст 3"/>
          <p:cNvSpPr txBox="1">
            <a:spLocks/>
          </p:cNvSpPr>
          <p:nvPr/>
        </p:nvSpPr>
        <p:spPr bwMode="auto">
          <a:xfrm>
            <a:off x="6449224" y="4304124"/>
            <a:ext cx="1615164" cy="57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900" dirty="0">
                <a:solidFill>
                  <a:srgbClr val="002060"/>
                </a:solidFill>
              </a:rPr>
              <a:t>в</a:t>
            </a:r>
            <a:r>
              <a:rPr lang="ru-RU" sz="900" b="1" dirty="0">
                <a:solidFill>
                  <a:srgbClr val="FF0000"/>
                </a:solidFill>
              </a:rPr>
              <a:t> Едином реестре </a:t>
            </a:r>
            <a:r>
              <a:rPr lang="ru-RU" sz="900" dirty="0">
                <a:solidFill>
                  <a:srgbClr val="002060"/>
                </a:solidFill>
              </a:rPr>
              <a:t>российского ПО</a:t>
            </a:r>
          </a:p>
        </p:txBody>
      </p:sp>
      <p:sp>
        <p:nvSpPr>
          <p:cNvPr id="175" name="Текст 3"/>
          <p:cNvSpPr txBox="1">
            <a:spLocks/>
          </p:cNvSpPr>
          <p:nvPr/>
        </p:nvSpPr>
        <p:spPr bwMode="auto">
          <a:xfrm>
            <a:off x="6449224" y="4119922"/>
            <a:ext cx="219122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1200" b="1" dirty="0">
                <a:solidFill>
                  <a:srgbClr val="002060"/>
                </a:solidFill>
              </a:rPr>
              <a:t>Продукты Компании БФТ </a:t>
            </a:r>
          </a:p>
        </p:txBody>
      </p:sp>
      <p:pic>
        <p:nvPicPr>
          <p:cNvPr id="176" name="Picture 2" descr="D:\дизе\new! ФС_2017\все\Презентация\О КОМПАНИИ 2018\ик\Ресурс 22-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8" y="3906066"/>
            <a:ext cx="763443" cy="7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3" descr="D:\дизе\new! ФС_2017\все\Презентация\О КОМПАНИИ 2018\ик\Ресурс 14-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73" y="1385786"/>
            <a:ext cx="763443" cy="7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4" descr="D:\дизе\new! ФС_2017\все\Презентация\О КОМПАНИИ 2018\ик\Ресурс 15-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1385786"/>
            <a:ext cx="763443" cy="7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5" descr="D:\дизе\new! ФС_2017\все\Презентация\О КОМПАНИИ 2018\ик\Ресурс 16-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57" y="1385786"/>
            <a:ext cx="763443" cy="7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6" descr="D:\дизе\new! ФС_2017\все\Презентация\О КОМПАНИИ 2018\ик\Ресурс 17-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28" y="2609922"/>
            <a:ext cx="763443" cy="7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7" descr="D:\дизе\new! ФС_2017\все\Презентация\О КОМПАНИИ 2018\ик\Ресурс 18-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72" y="3906066"/>
            <a:ext cx="763443" cy="7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8" descr="D:\дизе\new! ФС_2017\все\Презентация\О КОМПАНИИ 2018\ик\Ресурс 19-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84" y="3906066"/>
            <a:ext cx="763443" cy="7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9" descr="D:\дизе\new! ФС_2017\все\Презентация\О КОМПАНИИ 2018\ик\Ресурс 20-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56" y="2609922"/>
            <a:ext cx="763443" cy="7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Текст 3"/>
          <p:cNvSpPr txBox="1">
            <a:spLocks/>
          </p:cNvSpPr>
          <p:nvPr/>
        </p:nvSpPr>
        <p:spPr bwMode="auto">
          <a:xfrm>
            <a:off x="4535996" y="3350704"/>
            <a:ext cx="1128659" cy="2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900" dirty="0" smtClean="0">
                <a:solidFill>
                  <a:srgbClr val="002060"/>
                </a:solidFill>
              </a:rPr>
              <a:t>проектов</a:t>
            </a:r>
            <a:endParaRPr lang="ru-RU" sz="900" dirty="0">
              <a:solidFill>
                <a:srgbClr val="002060"/>
              </a:solidFill>
            </a:endParaRPr>
          </a:p>
        </p:txBody>
      </p:sp>
      <p:sp>
        <p:nvSpPr>
          <p:cNvPr id="185" name="Текст 3"/>
          <p:cNvSpPr txBox="1">
            <a:spLocks/>
          </p:cNvSpPr>
          <p:nvPr/>
        </p:nvSpPr>
        <p:spPr bwMode="auto">
          <a:xfrm>
            <a:off x="6952145" y="2967794"/>
            <a:ext cx="728580" cy="2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86" name="Текст 3"/>
          <p:cNvSpPr txBox="1">
            <a:spLocks/>
          </p:cNvSpPr>
          <p:nvPr/>
        </p:nvSpPr>
        <p:spPr bwMode="auto">
          <a:xfrm>
            <a:off x="6952144" y="3151996"/>
            <a:ext cx="2048348" cy="3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900" dirty="0" smtClean="0">
                <a:solidFill>
                  <a:srgbClr val="002060"/>
                </a:solidFill>
              </a:rPr>
              <a:t>            </a:t>
            </a:r>
            <a:r>
              <a:rPr lang="ru-RU" sz="900" dirty="0">
                <a:solidFill>
                  <a:srgbClr val="002060"/>
                </a:solidFill>
              </a:rPr>
              <a:t>субъект РФ, </a:t>
            </a:r>
            <a:r>
              <a:rPr lang="ru-RU" sz="900" dirty="0" smtClean="0">
                <a:solidFill>
                  <a:srgbClr val="002060"/>
                </a:solidFill>
              </a:rPr>
              <a:t>в </a:t>
            </a:r>
            <a:r>
              <a:rPr lang="ru-RU" sz="900" dirty="0">
                <a:solidFill>
                  <a:srgbClr val="002060"/>
                </a:solidFill>
              </a:rPr>
              <a:t>которых располагаются центры технической поддержки и сопровождения</a:t>
            </a:r>
          </a:p>
        </p:txBody>
      </p:sp>
      <p:sp>
        <p:nvSpPr>
          <p:cNvPr id="187" name="Текст 3"/>
          <p:cNvSpPr txBox="1">
            <a:spLocks/>
          </p:cNvSpPr>
          <p:nvPr/>
        </p:nvSpPr>
        <p:spPr bwMode="auto">
          <a:xfrm>
            <a:off x="6768244" y="2751770"/>
            <a:ext cx="176031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indent="-233363" algn="l" defTabSz="777875" rtl="0" fontAlgn="base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0088" indent="-233363" algn="l" defTabSz="777875" rtl="0" fontAlgn="base">
              <a:spcBef>
                <a:spcPct val="0"/>
              </a:spcBef>
              <a:spcAft>
                <a:spcPts val="513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63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2600" indent="-193675" algn="l" defTabSz="777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250"/>
              </a:spcAft>
              <a:tabLst>
                <a:tab pos="615950" algn="l"/>
                <a:tab pos="1233488" algn="l"/>
                <a:tab pos="1849438" algn="l"/>
                <a:tab pos="2466975" algn="l"/>
                <a:tab pos="3084513" algn="l"/>
                <a:tab pos="3700463" algn="l"/>
                <a:tab pos="4318000" algn="l"/>
                <a:tab pos="4933950" algn="l"/>
                <a:tab pos="5551488" algn="l"/>
                <a:tab pos="6169025" algn="l"/>
              </a:tabLst>
            </a:pPr>
            <a:r>
              <a:rPr lang="ru-RU" sz="1200" b="1" dirty="0">
                <a:solidFill>
                  <a:srgbClr val="002060"/>
                </a:solidFill>
              </a:rPr>
              <a:t>Центры </a:t>
            </a:r>
            <a:r>
              <a:rPr lang="ru-RU" sz="1200" b="1" dirty="0" smtClean="0">
                <a:solidFill>
                  <a:srgbClr val="002060"/>
                </a:solidFill>
              </a:rPr>
              <a:t>технической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31840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6189678" y="1203630"/>
            <a:ext cx="2448000" cy="576000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189678" y="1851669"/>
            <a:ext cx="2448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29807" y="1203630"/>
            <a:ext cx="2196356" cy="57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29807" y="1851669"/>
            <a:ext cx="2196356" cy="21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9501" y="1203630"/>
            <a:ext cx="2196356" cy="576000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79501" y="1851669"/>
            <a:ext cx="2196356" cy="21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480">
            <a:noFill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545" y="231490"/>
            <a:ext cx="6707652" cy="82809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Инициативное бюджетирование </a:t>
            </a:r>
            <a:br>
              <a:rPr lang="ru-RU" dirty="0" smtClean="0"/>
            </a:br>
            <a:r>
              <a:rPr lang="ru-RU" dirty="0" smtClean="0"/>
              <a:t>в российской федерации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650868" y="4794997"/>
            <a:ext cx="2133600" cy="273844"/>
          </a:xfrm>
        </p:spPr>
        <p:txBody>
          <a:bodyPr/>
          <a:lstStyle/>
          <a:p>
            <a:fld id="{AE3344E4-5E8A-4F97-8707-05640C78D158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AutoShape 2" descr="Картинки по запросу российская федерация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data:image/png;base64,iVBORw0KGgoAAAANSUhEUgAAAMkAAADcCAMAAADtA3UfAAABwlBMVEX////35wD/7wDv3gDOvQD/AADn1gDezgCllAC9vb3GtQC1rQCclACtpQCUjACMewBSSgB7cwBzawC9rQBjWgAAAAC9pQCEcwBCOQAxKQC1tbU5MQBaUghKQgAhIQBrYwDGxsYYGAAQEACEewBrWgCcnJyMjIyMhAAhGABzc3tjY2ulpaUICAA5OUIQEBAhISkpKRAYGCFSUlrnAABCQjkxMSkxMQB7e4S1tb2lpa1CQkp7e3vn7+9KMQBaWlJSSkrOAACtGAC9CABra2NCQiHe3t6EYwC1xsZKtf+9MQBaWmvn9/cQECFzc4SMAACcOQA5KQCltbVjWjmcjIxCpe+1MTGcCABSSjFzY2Olc3MpAACtISGcUlKcMTFSUimEGBg5jM7OtbVra1K1SkrGISGcY1rWOTm9Y2O1nJxzMQCMWlqcQkJ7IQB7czFzAABaGABSY4yEOTmUUgDWlJR7c0qEveeEvfeUjDGMhGOlzvf3ISHvhIS95//3paVrMQBSAAAxhLVapdbnSgBCCAB7MUpzQkIpWoRzITHG1u9aOVLOxqVCc6X3OTm9jABKIQhzOSlSISHexsb3Wlq9vXPn1kKtpTnp7hWtAAAgAElEQVR4nNy9h38cyZEm2pWVrMrKzPK+y7U3QDcaaDiCJEDQgDMaQ43TUCO70sjOaka7K2n97u3entm7vef23vt/X0RVNzypESWdfrqkA4GuqozMiC++iIzMarV+321z+8XTF9tPjN/7g37frT2dSpW+OHzyh+7Ib93ayYtttT9PNv7QHfmt211bE6pP/T9+Sdogica5f/KH7shv3drF0x3VWxT/G9jJ4X2m0l+++8cvSafdSwJntvzjR+HWZsZVzfnjN/hW612XKISedP7Q/fjt232QRNFO/jfQrvZTjZBq+ofuxm/ZjPZwZIwmzvGOMRy1jc4fuj+v24zhyX5QDEduUKXDbTd9OG3/UerY5vKpHQW+KFzGLS8oFNeUwb3hH58sm9tZrBJrTKXFXNcyPT3QiBak0z82UYYF903N565mj01Txn0pYl3XBR0/6fyh+/YbtbsFtTTd1nRLjz0zMl0vspkqfSK4d/iH7txv0owl0/uUWqoq6diWkWn3dZcSEalCaFn7D92936C1t01fZZEmI0H7seTCsimjga7Zmup7R3/o7kEbDkebX8Zi24VkCufcpKawbYsKKalJLaozXZPW8Ms8qj0a/h5xbpRKMzn8EvdvZzplqi8JhdlwQRLGqKkTJhURKV9KkuF+38/nnd+2x7c3Y+roOqXu/ujXymJMdNOiVDJOPcuzfcYkzErsU03YqvfrJWk/dEydKuOT349JjVKF6JT71sHGlQdsnmxsnFyVzpgHsQbKBHg1kE6lC8+O0U4UVxXj9Gr3mss7l68ebgc+57pKguXvQ5D3E6ooiqozyYLte5d68yR0xWTr7pUPDxPpM0o1atpxICnzqqrPNF0IHlV7V6d0I7TNcH7xPWO5nVjSpho8TckPO79zQYylBHauM1dSTrVq/0KUJ7HUg+TqQN/NaeVz1Kax1LnGhXB8rnOm2zS/plxf98DHfH4uSedJ5uucmvAcFeKa7d+91R/GRNGtnGsiD4oxyS+CwCcaDH5wTaMPAapgXFXKdOKrMMCmUFVuMqG/uNa3r6saVf7q/JubqcKdwQBUM35GVUL3fpeidICcLzPpeYzqblqakruSz89/vJHZtJxck6RdKMwVlAoaUQqScB5F1Ge2bl639yfbjB5ciDfNlYpy4e7nvi7igVUtDjeN3400xtHoJHVy12KUx0+nd0+40O2Y7p9/YLQj9Wx+7WHGXuzqMCdcA1VRASeIr6uAZnFy99r9RzPBexe8chpolSpofjTaD0zqW9bASfamvwvXAgYYg5Jw087TBfqSqamonrAuUOXuNlXM0fXrjjyq6yalPpAUaqoaoKrJVd6/gUabhaoMLrjYYa7GqqZ1QeCje9uJy3yqqma2+FLu9HLrXB/bh2CqVlVkxdZy1O7Ad5ZCUTw1vwhnQZGIdv/GjfZgLnxV0QQHHEbjV7iuqzepytAlRF7c7ShTLEq0bdTWznC6OHCcwBbUfbr56o7eaJvDzpX/TyulcmxbcOtwLVpEqFTOnULHuPvE5vnohi4PHer7duBacT8GP2/lHvO5fSNbZLT3mNgenl/eWZqRRZRidf+7OZiYDBJdbF19QPvXKNwo3Loie3ubxwwMlyrB0fo7Gol9tuw03Zie5N+ZT5Ltbe/FydV7G1/PpSktSQWou0/ByzPmXveK05P4O/tZujjpv9hY6c8w1QudxKv/GXNfBzsz+1F+dVJOwlei2jDM0iujdpSwsabpmqIlq+s2PQJPOqgfZEzTAGYrcPJBQH2zeHjlYcNE2BJxQoCx0MhymehfSbG073fHAlE9CGKVy8mT+vK7O2xsErr+5J5FNLAboAtXTHHYzcN7LxelHaaEbV0etqOCBQSdrfZ0hTkjSpg53unU4+UxrgpGncQCo1ClecXrjQLTZqbgfiSFz4EOw6RcNifjoexTIHLcCQQVuuay8n38/mGh2UTJV928B35M1YjvXYXveznxwhswc96edHllVo3irJ627QeMqKqirvTCyBXAluP6rkNhqi5nUjiJS9F1SP6dS8M0KosidyzmzKzjriUHhVMklyW5LziElIKbjsO4pUuIAX6Jlxt7umeSqulm5x4YjUq0TDiXJWmXzNEHWy8jmO13GA8LEV76+RvDSg18nJWgudGwIsyjtSMzfgm9YAyYSHBg6dQ2LaFf5rmj0uNSEFrGCu/GRLOplV1abjSemnCNLX1aZJwxEcWUF7UxjlwxIKzR8rspVQAAPSGuDPC9vhV6Su9lkzLqqkWQVsEVS5k6msdhVMyduhNTl4AzqXHM+NwGSiIoZ1Uhqc8pKFJ8ce9hqRBTECWzuO+LwiR6rJL8wp0YhQ2DwDkop+MzE9SPWnl9+Wap9VWtySRPKxhG1Ynk3iVBWsMem7AeL15GlQ9TWlIrpd3Lk2a8W3FHV4ha1MMNPNLVm4m++0vdorYAvhuUpi+gS240Ppdkc48R5ipqkMYAw3E+4cQc61pxHqgZqW9xwEUpikwwnQvf5s2UtrcgLFNrRW0vOFGIx8TiMpgYG16QkbIf3Lss3qW2LESpEicOFldAYeoJIOREe4oCLi1i62WjQyPbqqgvIuD53DIryoTcXg/CsEeJC/NQjN64i81oz+F/FVWKNTExNgq/0mKLMdOCeN/SPNNr6JexD4RI/Q72csMiqk4d/yrijlKaUlI43uIl6LV0JEhCe+bk3BEb4EqHhS70iU8GCIyHDunTSSPJkWtGuipcwC1uM6Askq0WF9r3AogOAeU+uLCb9oanKUyqcn/1vU3LZLpqmr4OE2LpmmBmAwjGDheqRLs4SsBATc7cadOVpt3d6gMbJ4AzOy+TpGAlxAS2a65lHW78cjR8N9cZiTPiI0vs7EVj31k98SloBwyZrmgKBX5oU1brgDF8MdaEpdJgeZkuGssXvuIznRZNzGl8rgMT0ygiI1zOY9VtVKjdo1J/D+XdCIg7UXxL3tscPfn+WjGnCcugn6+QZCP1S4jUSGJmjV96P+E+63s0FrpwTCXF64Y9OdZnzbDedyx0myiFriowsnXA1F4OqHA1xd6/zvray1xXLFeX2/VPIMbSVYhaYBw0uIVgaaNcc9ePk7oHc0tJGVUzOo4BWryNzkrQgAIOFHn1Mu0adfUa82gh63DDeOhWYzu2vJhYzjhuuFbn6EXCeFJr+90XEQypBpGWruHfmF48OslNATGJ+51bMsBG+yTgNBK+dzKq42mKl3OuAdvWdaeGi9F+rDpFkxeY29pAFMSvxn3Xqty6V2/MKzcm6OGslyZfhjOag3dViDBdZALGfmmbAnw4YfsVfLF4o/7Y5nJL0uo7h20wIfCIwIsEg7+ozl60N58ULgRUvv3BtH2TrnY6uBLh4S2l82JojGL08XUKBpr1fTCF4UkheLZYQeBbgWbxfQ9ovSmYCHqofZul8JB16CU/eNkiv7ElZYIOndgMLzJOusG9rTKIi+mUc+Ui0dGebsemnZ60h5kAXwEzAKwL/MnDk1yYwMATEKPVaV9JmNQPGGLezxi9CHwIVrynyxxIGbIy8Cqcu4ft+/uVkMnDc60cZgrTPzgsXTfpzdMivIvmzpimqCphjvpSz2i8lYmuDo5I0UX/oYE8bG5sjqZP7rc/h0HILtTeMA6nn7/Y2gkzJgCxIiHgtzC7RQ5B/tbicDg8nD7Zvh5HguZsnUynh8PRvTAF3uh0c7goikzfNIEsxDtbW/uff//wUpbTeMgV4o6ONqYQNU7DDQMRmAucEuK4ZvjSdNgwNCcMVVAhSol+fLmKcZeCEPdajr0D4kyCHMhUlmVpmr6XJQO3cJIkKYokcWLnFnPsLCf9oMBPZInjeB5cm6YHcH1y7ORBumhfj3LaE4CgVeJlhBFKe4tjrgoGu+ff6uIN1AeYA8/2gLDBRwkLURHu1zB6NyAk2r/esc39tObJKhgtmCw0QmreDANGqPPwtgEzRgdMufgUXqs2F8N/WW//hrocWhBR1t81kPR37hXNxYRlZjg87/lFG4Vz/MZGSRNKVIqi5KgczRgNJUzJVUhttzfvBQpgLXQF7qtcaoSokZcu379tgbRjjPZzqV+7AB6nwdhXvr8/bF9dizRe6ETU/rbGj2EJ3VN0uEEgA6TC7Wn48PIFxjwIUMLOTj8YEMIEUYneOw+Lhja5mqZqTxfdogyIsJW/+qBM/gqzBjg1qqbrmu90d6Z3jeFt63DwTWO4mCVS1xG4VZwNjbLPyw/+2qcWEXDXneWVQV7GJDpfzD8KGfZsoBGeULR3Y17W4HTejnpUszBwAb9XgJ04IDkxe+tb3s1JdBm6R1uBAGSoBMmj/9m5F3Y6/19QWBHmvyOWT8Kt/ZMX6fxW7XrS++BkbxH2jm2IqeHzrDqW//3txU6n4wdccThReT+9XIYwTYi91rnO3MEp9MBqc89ZGkAwA6pcSR4fOloq7a0hhJ6uFRESJ/UVa5vtLCuaXty93TNR1QnQONr/fzuH4RI4pq41mkVwdhRqb1/Pa61EAZqK86A21kJUDYLJk61l53+yCjSG1DaWTi+GDe59bqGHGV7yLCGKNmAAXO157ieWvAwtU493u64PorRDN4enHGNYoE3WtmE8dIpz6Gpvc1LDB/ELJR//98OCq0pj+jDMaMCi2t54aYw9XeQSPbtGgaY0NkbdkzMKIV2FEAD3Ug/OLd/YrrbX2tMOfYIM1wf9l9lGq70D3e7l5qWsyxtvxWbKE4uFw85JYgOGixBiJGIu1hrSns7PvcO7x/hAdDtEVmZgYkipIgqB7BBvcctjB7cC16pvw1ls2eBNGSio1ghDKPNiM0f8r+9rnT/scHt5Tsw3ULc0ME9Fc6udTnvhsInsZyK8kKSzdCOI8PKc90bGjo2rC0mXove5CDmNc6i/xzCyVmq3E1hshcSKEjH4gmtEYao+u+kVz+cklETo0HmQXJf1kMCNeMVLvRkhFGedyTEuOZhhiUIPQmCP1O+OjMUAokLiJlcyYVNPh8hIGQeieziccZzDtB6A7OZanLGHwTAL1PqxQd+VpIFizLIAgkN/Yq5VO9NbLX64KHwFPqcJuF5InBK0GZqLnNZEyR3UWYP3b1za3jFBTeKeRNedTdtb1hgoMXEGl7WrtZloEws+13f9ycayBghZuPC3P7uR/TTmYCa0iyOIslbcewa3ZjiYPIKJFJREgQ6ea386PGobK/8A/7bbw8O91FMVtw8eR4MoIIILCV4TBb5nNj7GCW2U5MYwANeHDkbYK9C+xWgRWw7Mv1oK+3I9n7HgjoO44QNIbSzwS8VK8FILgKNOB180CNAVYOPgD2oACnzmqoQzNBNAYaLaOuHAI1XazybdMGzyG8Mw7HXTwNRUn0kYWp9QIMAoPUAqC6jH0ePXLsaEQSmuIF+n3QY0xg9ngQ/Ci63RTl+OUcnNiVpcJgadpWOWteJT10wXOzbqlxtHIIpz72TnKqC+BdxFc5O03M6KAaiEZXLQMIAtFEXz4XFUiYAZSy9wDnbuNwPWGS66Tl5ZmL3XlIFNMDwDjaQQ4biCWpxotpOk2+V7jgCouUqNjIeLaYrUNh4jENFwsQW8tcaGwuE7V+ZvFOqJQFdAfI+WO1toKrab49XprLxGVFJF9sKNodE5Gs23Kvig0AYSgmCKBq9RRZqqroPXKMK3Di+e0h6+u5hRgsFVZGvwYVFHvVQ4VIcBkZPFu0PDAPYQBsS5WtjWWZQhKl8sA/Rax4uFsGSDmGWUXwWX9sISkxo3iM78PKxxxDKfaeAfY/M8XDYwk//G/XRvhNp/NJ0+3O+VAfVtlduer+gaoYpONWZCKBlparpxRS/b2wKmgmpUgjgEk82a3o+FKm1NZr3tvY16wccYLss6ldI+H8CNyodoA5xIjICahyGLeA1x5FnFw2sxdrvrO5KsQbAIj1HTYiuGOZGiXGviZj2TxnKIcdRe4kKwx9yyZ5kxV2UgIabXURSYEC41TtiVAKIzL3BGmO77IAh8VtNF4AFNYiLr5RL0cZw/fXIEdnkPfeEbD9cZRCOUogukzAY+qCgy7ApSR1FAJbo0v1G/u0zVY6qsXV4VDlAhbTMS3SBha1Vsz+rla2CBy24M02cdhOGsOwtT3vdUIgfIpIC7Ui0izFQo8S5Tos2ZDoY0AJXSGCCwzlXb04g5oAGgQS8Muy4FyMkWh7UTMUbhWsWeJF6RO5qUCK8i7CEdbtxZ5fdvplfaD3MTnZweKQjYjSjMpnmah+baQxrLPJ8v5/tPK6aDDziZhx4bu4MgT10/jkFyCoxLBUgGY3AEYuQFrtxdAICoOdd9xaeEMVWLBRGekKUTBJ4t7e13lgVQXdFP9uZ7y6fVbDV8oy6dZHbqm+gW2CzRCeoLqBeJXbFzJe99OBoOAfh3PNOGz5geegrihfWFppM53USkq6WudsH9/hhdNPDq6bupMIPtvZOTk+0wsyaBqtqcmBT8iqIrtg1G5l7kO6dI/1hfAXgGJPUVDT7LJoEXbj08OXm4X0iRzw8fWhje+FZfavGKRoIJe0lmHXA0WtHLaopnQWREoj7Qq1Z7czQaNYtQG7OkyLr706OFE1voE9MIRWHhMWplmjkV65tru5qmGsGmWOH7h4mah29hQAUB1E64P0pV4tb1B9QHKxhHKlGzNf0zFuCGfAYxOK39iB7rpD/fCMOTmpAYo3e6urnfXjp6fX/iPVypwdwTnp+MS4AtIkOnBiXnGNmRB+z9cK+XJsWkMciNUmeYcf+rp2EK4whMpOfgtPipA/Fs0M0T4vP+ylSM0bbTN5mb7bXb26q8WMEAJ946LGDUGfQT8Amcvcs0wtaUe5oD1ZLgNSl6HjVyKek/xKvWk9Z+61hJDlvLcmCZVlWu4rTOMqWC9BO3RPCaVbWHnyELUVg+2/lc+tRnWr+RZFTSXtgrgG/EYQ/RgfAehFqgi7OYQLzVP4AJJYP5GwBYrTpehAYPOiq19BoCHnrAHzkgLJg2uDqLEW1VcmAsAIHtgcAfUPjLhLDv4VWP21lI9CPDOdy+rmEFIY1D9AfEyQsYiGjG0Ik8m9WMRTsOHTDLwSQM/X4zXu1QAI1wkzKxNOHkGsrg2QJDqQQihtQqMBhWgyWoUJ0ENIwGXfbKh9eAw5gzUlfewNDrGnjuiFgrtpIpVNQJcaD/OlB/oqfXWeL9Xveoztk0DNg42TemE8ybqmm/xzAHgbGMXZm18ieWLvIyC6z+jDa5V+Rm4wQ0k7qJw/Q4iFCGsW0C0VQDj1iBdayooL3OfDG7kvnZDB9e60vrbgHcUaVg8irTuWUJrjQr60umCjrW9CgiEGIpNiD0DZo9DS/XrXamvXABtF0FpHZkqpgJ6gu3Ja6o6LZHhZsFAvRflv56xeewVCfgFcGMNVYI3bXBqDXbrKfFCmhqd2FoGRhhSLMrfmg4feO6KNNjIoAdAl0XgusO9dWaeQDDYRCxol8kAlTMJObNCOb+lSKxYSiKTCWap6sTVpisgJhIM6mNAatwOA1cXkfQ6oEfzN9Y64Qle1rj/lUk5a6NX9icg3S+lwfCI6rDIGbh9ODyct8tdQp35zAUimJGSKk08GXMxHW1jYDrPIGOUE2TwGl8dXI9kY8rJJcF6fmqZxEVVFt68UEA8KxEFEMgEnlM002d1NEeCQraPc+uDEMax00MrSBVVuPYB+xmvseErssy9hgRie47QRKVv6YOchgoLvguqsbUpFqm67xoA/OwfFL1VUuVQGgATXV5eURuNvBufauQlhJboPV+d8A1n3luJJFYeJSswmRwf1HmX6J3iBAuZukBVFAU0MMBkBEtmLhBltheaMFQSNsOgtDhs1dvF+3MTcnxOQWjkpQD4uejlpEKhfaosBVHR0IU0+TlgX4ztkyGGXNN8IBj8AoySJ1+UYKjM2vugNiF3AuIhpZfNl7jfk9Ydl0caLMmMWgGfUXLNc+zZNydeQLIuhsEqev43bdeKcrUERygVqliRWpWoCj5vdYQLNdySKRFDjgsXbP7r6hvqAVx3dxNhQfOiVllGEAnKh2YPA3iOlaFieKoWjQGonY1lllOWCMDPXbqyQO8dvRc9LqTnPM0hCmiYDFdTKfM7nde1YuDiGvAFUQMga1uA7faMqYVhJKAaarfRx+vucX0FXfA/LQfECtjOUSStNuzqd0tQ2HrY5wVmBDtWbcuOIgG1Dln9RDcHN2FYHu4b0WWjrMWpy6vp0UEXdupVGG5knUdcJiZG+rEp3z2qg0Lxn7gI62mMJ66Hrmqkgz3OBExBMyKyYD3RZpT3rT3yzNi6/A5xxmDZ7Z7sRlbTDdnflpYGGgRXWZOzYdtxtO33m9tYrLAaE3n3e1su3w6nYeVsFDDiXQHgtYJQsfB3A1Asq85CSWJCRwA0Jx3X7Gpz9iA+O5AghRwM4BdTuzDVFUrFASL1dTM13ovX/nA9AtyV0XruQHARCp1AF5CBpVd1sUaOrdjq873MVPO3pmebJcH6db2RmteAppAM62815W0jk5UxgR+CWbLnfdqmcCzpLplBi7BxQU6eYUoGyEjDkqiQ9exbpDeC4gvMNnAMRArqD57hSTDMCa15nT9TMsTDQcfXHpXSzGG1yJgZWjrAGJ+EmZ9SesHBTvA/onXS9O0GIxFZMWW1hgUYxFDJc1pARpJkaCaSRXriQp0HWbp4OWiPAFJAIAxJiRg+1LVupJEMF4q5udVKjQ6e9nyM4wDRITgMTTi2sJJPHgu4intsrFEzx2xWm9wtOEDvvScJE27CSmW6Bb5zANC2Q+CcQQIVisWME3hQ+xHgOoFHC6T4JF4OfPdZ0CYXMzsvXRf35PQxCySpqpUAaLVj5RUqBaEJRCaoIZx7eXa1bk/gw6LCXiRXC1gBMBDSwBuoAc4oNz3Tb2mjxFzRSSr3AVCJGaV3h1ibag+DimGBDD7mMqKbXQqRBNUZX0+cClguiLfw1gy7QF3IjSswOx6LymvNpYJFqPiQhUE9OBHXKWgAGSaqeIqi8a5rlW9l0iyCfMJAS702uP5DIBKTzAUiU0acBZDjFYPs8Y8iH0ik6p1KJOlaophtrHI9SSpKedqJYBD+A6iKTZEz4Mg6TOkx/6YgwwHDjchrCxslfgvWXlt79igR76ORQM0gnBWaoFqg7UwMBIQJNKRNty+Mai9CDAhGcCc8z7ODrUlYpCwnKLKCycHLVc5bi9Cr0gaF+nNuGzm2NgKSDLDrCwHKl6vjKji2IuOD4C9Vn3BnAEmZ+CnYDjOAYrlBkyFAO5WKB2VQB0VsG0wVd+HYYv0igrMskYwt5RjfYhV3OoZjR0HZsSt6kx2qSBrRgPVY8f2La/yaV5GVtLXgEuCRACOEEYqSU8T6560dwrwOZiBpyJwJJJioprJAQ3SAKIlQX3oOV7LJeNBF8k16wOfjm8TxdhxgRAQwFzwwdzHUg7fhXhX5Tqug0Fsomo0lt0bi/XIZDONCNvW0S0nzJdCwwUJz2PcZxKjeWqVFsaAROGeI1EQmhbUmp0X1G4u4L+JjaJqbpKAN6mRlpb9OmSHK6PAjlTmVfArATtEn6MTrbxUrGQ0TPb9eUqBqiL8Ai+hYBSKzirMb8F3KBI76J5u8X7YJBEuL1vfx5UeG9ATQrwSnzWwAfo8S627AN+dUWDHaPj2cZLX3ltkA90NL1mssQxdzXV4vRCr5wPbBqhLKp41iSW1jsPKXPfSbhazxMaELrKeSzWVw70hhHqjcIYFkWDeQL7QOYJeEeGYKFUd3IOdcDACqSXhQ3DMxvSiMtLYytHfwcTR91zplBOHy7KIlIa944KE488gcrbGtiMaxbEdKmZXy7uN9jK1fdNuaAoM39jUzImwMbOjqJGFk5THQYalwxpQqCYpSwYX7G0z7C3mOxBaAwACNADaUGJiOhImtOc1aoV7H3RhKarJqdoPwwVEoZfGoqfXSVDCA4oJGF71qAMhhsbqZRbiFWqaawBHAPGITFQynxV7l0oqOkZ7c9QeLsPUMnkDYfCxiNNxj/a9GtQYA/iTVb/CkUA+w5q4TF74hfZWYFcew8VGpqqRD2gLYaKmADSwyUDFAjCAAVUouqmRSMDl3K1cq3s+oMa9oskt6uid0RjMVAaKHtUOBVP5flFQ6nN1tcqpM5aHi8M2JuuahMRoEYazMkuKstsrB428iFUqzWeSxmy1qsl5pSc60ml4iN8QBnHJ5nFIa69U6ZHmA0pHqgCUEbo6RggwQRIqVBN0EkyoYk1WK7mYVICKZnXOxOAbQz2PVTblTd4dlybK0tS0dXWFLhPoblZkaTcM38ENXe15L/GwPlmIyAe6UtnMjLQ60QfBfreQTGtEU/W+7Xqg9e95vE64Ihe75KuNjVlf8IhlY8bqJStap+hisPEYNA14HC4NR4rCKR2YBzGWpSY7F0tmxr3jxiCg2yzxVMJz7lF1NawR87p50yuAQcGk59mmHwnh+76w8xKXrXu+Io9nvd4ky5IsF6DQph3ACOCKFU96aVa4DKJvRA+HMfCL2gDgpA4/lVWUYzR+abRY7G2FY5ro1ATBcRMQltZSrdKEBixO44DImKHUpcXDcH9/vrx0eWsU8rr6R4lcB51izBP0z+A3ItvJsm6JDBhcjB14kgI6ulmSZGmvNytdXZlAwDMdqGkofb2uodFqNg+QGZksHmSu6eV5HsN/bG8QC2p7vOYxbh3DqsHKtZ6sdKRjbGzbdAwgBd2mTNEiAu6UKQH8h3LALWQYuPBFwUll945aDXpu7KyqBrsN8ZUSfYZmez63BlWMxDwI8kDaWeAxAaBYUxENSQQQOSrSUHBcb98MuR96q/qeJufbfEGzQBbgf2oirAKwB0FVBrWvaXIXcbgqTNwq9zcBUdujkwRYicbhl+KbHkFJ1JgqgU6kD2MVgQMHBg7WglW7+f4UI6T2/e6kgeJheFyjF+q2zsc9Bx44RvcHT6cmRN6sZyvn3TuvSPLDgVZOa1/So36YarW5UWnbMjilkjgAACAASURBVGoqhKpczsTqAjQKogUugx/LqIli4nBVCDFNtKC72Fv0srrA0wQA100+Hqu+pFJ4KrAVdQxhOIAS9QC6LApfgw4Ip7u1N1+U1FqtQ2+GWZMy4UxKW1owLquMT12hVBSyqyPHhiDLsm1Rl95BN3KSN/lpY2PCKQS69eIrcD47cHCxSgsynmJIryI7hgebAXMCUHcVuQeuLa2Kg42lOy4AKAT9i69A++oj+PWVR1+Bv+ovH33lKx/Dlx9/BX/B75/Bz77y/Cv1R03KxpVTWOtE+XDLQUvR63AiLvqVi/WiwHxrh5L33R4uTNp54EqT1uVY7D0AtGRdywEe3tJk5rHacWIqEggWcIuk6mdNwCmAHOu5lVXK6hPwvd461jKWtndQjWHOHt35zdpjpPCDvLxwSyNcGVUb5SGiywa+DkBF66yQk4uJBAYhIehpSJTC48xT/XRxgaDDndBWaJBYVGlQCaSBYLUMzMKjtVbC1HisB27BKXJP1K7kPPF3WMkC76xfluS73/z1kpyyuhJ2wC6WZEM8nYXGQeHEipJakq4q+TSZSAuUHbpFGoKhaMIpGMgRXtm8u7ncSSGYBB66tvj6T+BYngf4j6GyFnuFC4SqSmcg0WX3vlky0Gj1qiQ/+OR0/eXu7u5L5wS6VJgX2zyNOVY1OOHEsSnxJzKvnwyOKR4AF/bXpXq1YshnJpf51r0bG6o3l+/MkgAr9iPOeVT3Xved3qQsyzQ5dpy8oJmJ6qXhPlb7QhJjmeqAy1cl2f3ww1X/H3+4+dnprZLUcyJ979J60rxQ6tp0jN8dM0iwYjSFHpS9iUUxdULr3oFrtAdON5wPb5SR3T1cfmBb477EelcGf+p/WZWAJ4k1dDa4oCabOSPXiEp7P4UhJFck+dqD1rdQlEe/OENP84OXzImiwrBesMh2rV21nahMxj5p6kUZMLqqwA413ap72LctOz65tmmzvfE0kLiJ3aLkcqOV3w+wDqu+oy5cFiNG1bF0d+9CPY+WizKoqo8v9fJbrdYnIMk3Ycw2R5tn37tNwU6PIdzZmV8MSecwFOgc9QjEkLaLWF2vhkRuJTx5pW+EjXHnl5fsXZJluNWncelETQXg2kyg747MWA3O3LYjYbKo79gQoKN2w6RcThS1t6TuX56TT1tvfBt07DOsnzkb7qwm5fSbX/vuhaY9tnTavXxE2SGuiCLk6LpwHBh/4ZvPBCoz0VOz4o1vaTwcFrRC0ORQc3Kec58m3C4DXpu6ioEEnpYAtCBiljxohNKayiFwSMAeFfc9XA23QEvXt9hc5Ne069PW+0f/6bu7px92Oq3N6ZO3f1R/9+M3Wm8b56h2WidSLm6yrAVRnmF+RLeYhVMPvrbuPRkDMqCBgF5RnKsGYzW7l9NgFbsai7EeOo03VTEDg3vZwKo4NR2zCFjjgtDL8P4YaA0tZlXtqcwUd9BiTnkaOtpVi3/+buvv/+bNj/5p47998Vmrfe8nv8CZePynn2C514fPTy/sBAZkOayLv6Zb3bgea9admKA8Dm4JXXkAGvUPmDeA0IIDax8UgUUbKIZehJ6+jnKGXeqGFlnhdF3Opzb1o2YSmZXjYbra8iqb04EF8X1Wl/khEoqDsG5dWYdI55KcvvXRm62/f/NXH/3lX/7q39qto5O666dACh60O2dvT5+fzwmWO2Srm7h4T7yz6s5sQrumzjwvlsAY7Ty39byqS77r8a6laCoou5mWrZeVOocpqJdj1WTtUnU13NUESm/B7yqG+ILovGDElpjypsBysRpSAFkeWPWahsrXkuxufPTmm63WvyJqtf7+V6123fNH55bd/tqPatEey6Y4VXhBXtU30SHedDGLO9C1Hma2dbPvxazfZ5YTa8qV3iGxZF6W0+piCdoY7ow1MUjTASCT3sQEwFytwaCypDmJ3Riv08B6igLtRAlMonfjNV7WkwnOmH9lJcifgSAgSeusFuVXf3/25zgBf/72JYz6bj0nEm1bUVdgBPMjuuDGXaQVmtt1x2YdhkYeyzzTcvEsCkzHa3X2DYKtpHSkztPl5XXb9jTJbYDhfgzz6T5jHAJIPF0DeupYgzGm3IB86tQaV3lsOmCpEhw9TDUWDRKRqAomfx6tBfkIRHn7wdm/ng03H7T+5m9aZ9+8s/vtN87OC5rf/lpjJzbBLeSDemcMFiSoiuPg7gITAhJ4HuXSw4yBcMapj7k6yiFMjETsuu4gBiduWl5xcn1T9t3D6clO16kGseWjBPUsgF7KrJ9gTk9CeK34UghpujnEWyANiKH1hKIT3uMY2a8k+XYtyJv//M9/8tFf/tnyQevtB63Ot++c3n8wvHBAP9xttIuoQlHTAcRlJKlIRImaCgLUxLRYJCHmV3HDpEL6Tr/QmsJv1ACdsj5ES2m4t5zedjSQsXQEq1MFDYXkkU+p79WVnTU/1QcwQIJpwE5JZGO5MqGlpkFo7gAQmGsU3v2vf/LmR2/in4/e/Mtf1VPQ+uTjL7734EH9mActGMS/3l1ZPMSRWskJFaQK6vUFH2w997Euj9AAk101D065i0XVkdDUVYqBVn3fnd+WzzWm+xAVSspqVIBQeiDqNLErglTiF6oHpqgwoWGpVF045UMUAZwS5t0CNZHaGrseffTmP4MgKMm/voFdh0l54/0H548aTVudRysUFqBTECuAalkeTHJteM+kC7gLNgLYBY+EOL5IcRkGSJdvOwPWlA5ooBssv2VNfTTr9TBw7DlYIj0GulbrV5QVfFymBaWJC6PBGK6cWl4qIOSREca3uoALTEItf41d//JPH/3JmzglH330q9rmW2dvnxchnDUS/Wk9J5YK1EoDEIlARcG5eAxXJguOxIQjlTNTWwUkCnw3tfQ6G6mzPuYjagR2Jzy5kfQ39oV2kCSUBZ5LVvqomh6AhfTsAYRcJa6J2ZhHhRhWVMGxB8ODqAN4h9TIs1xrjcLPUZCPmknBOQEK9ln7rEEy4yf1835RS+JaduBjTGXZmIQwg9wq8iA2CYSmCndBOSyn51aB23dpZHl2k1FTtKaEXSGya+bXV2JGodQrrUgPmN7FMmGCh50MwBy5zbnGi4n1TCO6DyoKKK+DjzRNL+gDNQoqr/9MAkuKTbGWZOPNRrf+7L/9268arPrB1x6AJChT5/knKFHNKB+7mutlJrMH/X5uUTdwCyE5xP6K5ulNhaBkQSlVzsE7KNQLnqFbu+RSkpTtXRWlHdpBGErEVg3iKZ0d90qJZfyxlLgBx/FhoJrNVBaoM1d1WwNaZqWpa7NKBpNY5FJdS/Kf/u2f/uRP/st/+bfHgL1nOClnX3xa69VZp3V2euc54M0ZfvbUVJyxOXEs6dr9ohtDzK3ZUqHg06jd0ES1oJ4zrpeETFzXKXqlDRS22VLEnZ7Du5f0y2i3jHuSJiV1ky6EamU261URqIzGYrBIEh9QQRF5iUoYYL8O7njMCCCbFfRNAcGq9BypyQu2svv8m6ePTx/dOX38uIPz8Nnuv7dWjvLsu6e7P2zdfQM/+1iYggeDcQz3kBYgigC2CyKAARIrrnNfasZMzSnA+rmLhgNjO5lBRMlY7AaBa3kHl2sD2vON9hSsg2rdbg/wtCxdTP4RM/F8DN1Sqkhe2UgOaACzi9u4JLh0jqWlGECOgQ8gfbmRkXh8+rc19m7u/o+Vub/dOht+9+T90bcbFAYcsl0FC10pPgHICjoVBettXYaLYIC/lkaCAx+gGAhLnXqTSS/8DnjwahDsL6/4xbtP43JmF5mmUAeYJKb6kQIFCeayzTAH4+u7rFdkmZ9gmtPDxRhcPyQMbIcrqqvhN6j/lfM5ORdl93s1Vv3gdA1dMC9/+sXz5gOPJa60aAST8VwlfQ1AGSJT4MfPAHx70kuL1KEuUEgZBoikwUQ0qS9vb9gejUbXTywyTqjO0kWpY75CVVzMmStcRmhbwH6AiUjmQMzSr8qC4VE2imoDNwHwhy7oEKEOcG1aoeM17/rWL37xtd1ayT77dPcf8BH/fucf1k97e/PxOWUGfaEgAtPrIiZwHhGMFIM7wje5nOR9ZurWGH2YKLO6NJOJuhZKZ/kty3ut1n1w7MF8uy4KIRywCz5dL3srgxCR3TJJlTlFOchlXbFOTMB+jtsT1DpnPcDCf0XxVj7+Mxz7/7x75/STtwGj/hYn5R/u/PvF4752LklQU2rFaiRxGaAiJoRqW2fM9rLMcVKVgh0Rfdbl9WJuHWOpADa3LT0fJYBPhax9p5w0W39REFHCbIKLwgM6Qg9UKPCDmkybmLoDKQY1VBKgxqgdVhN2fNrc9IffxUE7273zd/DPgx/cOWs9qF3Kg7P76/j3cVJvpFFjkARuI1FtsfhMx6WgsSvAr4sZjCX0AMwkm8WrTVXoTjy5vXlTks6eqzbZX5VOKsdukv9aP0zB8qltEq0I8Rgl6YnE0rklQR1qRK6wEEQhA7QeELShIEeNPXSa2f/Rnf+B/f+7O99rnvXgzOh8dyXJIyA5wDxVGCRcJOBO0wkRW6ZOj0Gn4fH2ViiIH6Oqe2FA1zEW1p7cthfM2HciXa1r1Qe8sROIDd+BIVN0RxBy/E6KwYMpPHc2Sa3Ak/VHPAhRsFS66td+V6vt5LsYhpw9erRyWL+4s4urwt/7pLUiXvDPj9fahZWnMLsDtWFSWb3qoMeB5Ux6OfPAl+FOpm1Q3grLb+x3ttg6sNW6rHtboUV79NQMlh+ASlJZ4kWKuxXmOEIDcEjufA/MjVuC2C7EiFZQOOhcWGI1y41es+3Z+o/Yva/h/T7cPV0Z5Nnf3vkUOv+gs5YE/kVJ6rwkq3PlNKjHWdUd5KiE527sOYHtaOjtFSVfwIjqXr0tcSvEzVn1gnxXVrcXiQ0/iPNccWfOpCu5GuXhFlZKqxZuo1rMLUwWMggUQsdyaTxOIzVyBiWypbrMHavpFaeek2/Vd9t9dLbq9j/83U9QhrOLR739p6c/+PdPfvKjO3eCpva3sOvbiIEXQFCYeTllttub6BA7YB3R3j2wR72OJPnknW0Gdmpn3TSSLzlL1rhfmF6pE3/G+PHWPKwVCKstxP67ddr5GUxymBAsjPd4UvYsdsBSCLW1IggcWyVm+R/PDb59+ugi1m3VjOViTs6GtVjAW1wwNJFUeWbh8ogcDHjam4wtG+tX7RBmWkoEnvkcJ73eaaen7+ykDMBY06qLLdbX2+jriwDGKOl1351umcpqr7eevpvgP5gQy99hWOxAbIhP7cp1KzMtBpkdzMygLArrKxeSrOek7v+Ds9aFIM30gJyd09O+k2XH5kHqF05e2rIY5y6E4A44KfD6W081og1w34X7bn3OUr18Sp3F/cXECYrJw5efRWa0RjDkuPtls+vX8ISXHr+7gSoaY6ZrjjvYBGBJ6DgeM8XxmCYpN3vzmW2W44MahX+Mvd7c3e2su/2g0zm7pF6Axa27n333e61P7px2WdIX5Xzh0EHJeGJR6ebBDIJhCTTJe6cPvqxAL/d0tBXVq/AqsIBswxgeTg9vweDLsmw4XuJ8/cFOXPHVQrXz1lsBMEeBCFksQAsiYCmAh2jxVJUHrpfMN42pI4PArFH4Fzjc37pz5ycrSVZ6ddY6a1Igo/0f/+h0d/fD1uM7p7IKYnsLCzSCfpKrqg/zboUJjLwJwPydfbAS20H9uod1urWn0DxRXjvB7nZR5olUircyWTSpV8VdHr1AgHTgGeLe57jwD2SieMfCtX2VqPvzOqXaLlTXqbnw7g+BJG48urP7i2YGOg/QuZy1fvG9Hz76For0n2u/uNvp7N55HI1T1a7r7pfzRZ+AJLgAug2qxXDfzLuA7ooHlIO4h4ep1kyKGY9fdmDMlTbsq3LvLQ8C8yYaWQwXdUk+/pUfMixFBLXbRjCjQIH0vdVmWPjGuGH1n7XOnnwDfEUzJ7V1nH33F63/5x8gTMRopXEm32z9AugM7q9sDmUyOocAKyZ4NLozx7QNgta9OS47IPdQysMNUDqcFN2R4e17769Nymg7KuZ4MAZ6d7ndXvbrhVRctL6HXiWyQL7lQxO+AjDR1+m/pQMavNKut755eucHjdc6q7V58/TTt1tvY5gIEP0hzMmjLz5sfYrxidTZejspSEJMuKVWLoFPcCBApHoLS1lwgZboT9vLQAhMquTWyzd6X2mHphkWrKy8Zy7rjoaOrq0YwnfejTHUgsGqDhfwtwQvwNd1nfdTRW8k+cmH/wG6/MNGkD/9Nv7z6Z0fvw2W/gmEXh9C+HvnztffeNB5jPGJqVXrjYK4n4jGeCzSchum/Rm6zFENNljEoMl77cUzd+B5x671Jc/qbackD03OLGH1RncXZq410X98eB/hDFRK2z6caHhQDiH+WpLDUtUb7fp5bS2f4Dd/8ujOY7D/n+zeefThJ9/++mf/9y4ygM92H5+13sZQ67FJVWfdrSHu4MfNe95yjjlOLNAqRqnWHJoSy6zdDr1ISogyX35S35VmPBT69jw9SNLFfRgoYCI1K+L7w7qQDA80mNcHOmC9a7ROkG6W6irf1Rj0fRDgmzA3P4J/8Tunm6dN2vEM/Mjj+598s4kZNTVbu7fm9mjoy0MbE4fQf2s6tZoCI5rDoG3OyyTb3v/S7+0YxqQY3t08xOTnfeBWyCSoBlOCe+wxB2jffxdRHnM1/rpkrj3R1EvrJ6BFTUAFBtKY+CfNUtBpu/X2D+6sFoMfX5bkKG92/WvRwzYyvjoV9MHdROM1lc/0g7stA3plGF/6TRfGC219NlprKoMSo01b7N3N6WodKThaevVyIMD+em3tqNQurwQ9Hq7iqd1PH5zVIv3gh81P/hxC4XN5AQuT8zk55nXmVPhPjb062APrGA+nAWoxkRMtffWWldvahkfW50qOEtGNpZ3b740OrSaNqUVPjYdyUFNSJtdzcrh9RZLnb5ytw6mvnTVrjB+uVho7rR+dywt9PLeTTSwpxXIY4dydDuqTsokd7x3tWwHutXDly48LeWlr91RzvdF3x2Rl4lB7aezbeXOex/Gyc08670HPA+f8jJ8nGUR5z88l+a/ARc77e/Y2rmf/+BfNf39crwk3PwG6Plgfufx+VqUQSbsTvTBGSVCv/w2c7KidUDdJHTr7zacEdYpkq2z+sJSxbTnztrEtS9woGwXJYetJV1jvJe+55vlRzxsO4c6jddxxurlSrtNHzx+hlf8EqMknu1984/HpN77R7qzn7jSR4HubMUPnah4n2cB35q32AUA8FhdWzlHrJHPHseW87MTEV09KQMyV+nbu7Szm+yeb+KD+MWee4yfvt4xlyfzK95PzKpyFRat6Ffv05z8Fv9h6UH/9VZPK5Ken3+q0zr69++n/FXS/8fyLcO/tT1HiR+jjq7GerldA2l2LWq6fL4atzobl5TaXjtmFJ9+f7y8WLz1Z9JWtszTJeksYQsVqK6rpdbNYb14oNVykTnd+HuqMesFMNNnU0+qnuz+uJdn9C4E7NfTqX55/s3P2zR8chmH4Lx/3Jmffw7SK8x/Q4oukWFysYm8lRVivIwx71HS6XbraFgdduHYsx5dthwFxb4Qx97ucCVmsSpDae/OL0pfNRRgKYtY1Ers/Hez++dnb4DCem5WlqDqlwXs/m759/4sP4VPPvxGGnbPnH6cOqh2w7DK8KBsxNh+uyphh0m1TCufVG9O+RDOeKurT6zfpjHrlbOccQS5tyzRGo1GmqP1mTrJ/uXN61vrszu5srAuN6pqZeX51sO18Zxl+41/CXn949uQgREpz6lGSL4eXioHeOP9ytAi72cMbe1h/4zaS5GaU3Lk/vHF821qWuQWRciOJlzx6DsHU6emsr5ncZhaTuGPCc7th2He6ZfH9s9a3T+tmUl1PXhJtGOAGf9sZaeHLMhR9+7qN3SKFgWegtduHezEBk/hqjUhfNZPiw877P/+L/gGzTCdwDvKiKg48tyjDgx7Yys7e/P/8x38cHD86xaMteDndrGskbt79154a/iWasSdusZSbrXMShotur9kCqTWS3PnHyks813HTquvIAvse9rqFm/eaWogU/zj9g+7p42Yjldvt7fResXXrt2tHLlHzX3PvjjHcWEz6Fa4z1xUYQePXdx/99CDrj6te9o2gsg7SSWzFHr5iJ3C73wgDxzs4cMKff/H8zs+avC2yeTfZ2hi9Jj79ml6+oJdPkb+ttYcPDwaWFzAs8dYgGqP9tZPfffz8i5/97GfPdz/+RhILnzOnEGZg9YNHdx591fvqo59+FbnY7kBQipVoupB2IL1k+/AlTsNYtdcSBcjXTUu5cvc5kAsI4Uzb4tzHjT8K/emda23352PfNKtM6oOC971nuyjl+odfSKLj2ek+l7ElsNzZCW/PmGwuDtKDg9t3U/3adlTg6ZivEGSJW+8VH4/AYmMGMRNuKH1+TZLHHz/6+IvjbPB/9MsBM50ri16nz3R8mQYuV+LKPqazFXfntsEzpiNPVfvLr7/eK2qecKJdf8PHpTaqsy8WJWq/8CmDuAj+EOv5LVWCu+AxH30M5OSKII8Kjei2TzQZUQ+P2a2r6dltx9Ma2cnCUl4sD16d43pZO3IICV76Fq8hJm2Ij8l2qmgmJil10DSV2z/74uOPHz2CuXgE7bJcu6fN9/Cnz7/4C6HgYV9YUBfhfoLVaWaXX6xyIYlN+6ba963Xk8RYRIS+LNDsnGCAKu36wAasMSFYdehxouumW429cXVgeZ5VOF9dW8Xpo5+mfavqVw74Sdcbo63bEk/bxC1HdbRjxViqe4NbgOdvVnTIl3t/1c12PyDEfsm1xlOsimQ+bjORBcdyfMFdjdj4UhyOe7IONE6JJ1SvMZ3Hx1zLdMJIJVRfMeGyvqcTW2Ddu64FHtoZNy1MdNzUA8Nmoad1++PXfKfY3RdghzfOfW1aO1AUzhTcty70qG9Sk5muDuhTl8KZWp/2x/oYFz9JjQKPfqoS3dU556nW1zltqhthpOKI4fY2Si3K8b1VyvqAliuS7E8XnDyd3rYe96XayAJLuX0Y2hU8UlelpjPctETMiGMZk4mHHnMqpe7TQOMaM7G4BBTspzpKTqkyBnHouP4UhylVpE8l1rsRwQgzidCIdfOsDGN43+H6YDl63ddrtVMYyNtfCns3UNRIoYJwHVSFyBhmQ/NKhgkRAADguKD8gAh1kfrPgd/jzmHoL36D5PXGcFWlTsoVSvwBfF9TqKoxwkGSjRtP3LxXOlLNi1vLub5MM+aCKM6tbzRrF3jAkMA8JwMaGBGNg4+OCNFZXFWDtASTwPfqxHUd7aOfY1KJmfUbnBR3FlRVbFGFaEUFjojgYQCuUu+awzrUa8zCaC/LzGM6scw0Xb7mC4M2Y6xMvvHiHLx9qqkR6IKi0AzhWLeCeqVW9Lamo+HhRpgqYMx4TDgm+idjlEcKLYZZHIQPD4fD6SLEejHbDGI8NQhPy1LhfiBJ/6rFG8ttS/ErE+ID01LGrzr34RXNeAq6f5Dccq2xx4lUmY7H/eBOWiBVPlYrhxvN4UjtZUKFYjKKRfgqvh1NtXQsCY2s/XpYO53hFhZvWjyvC+YjPJ6LoSTVlUR8e17gAFW2oNK0Yc6DxeuYvbGoIs+8rUIP31SBb8si1Ga65VUK02Kg9enF+ycOB+AwrEj31Lo2hAifAuxy6+Ic5PYCJaBAEBwrUrCoi6mRqhZXSmp2cMmJCC8GyGY2LkpXtx5c/Osk2bepHoe3jcLemGhMYYqgtmvilhAKgPvsMtXYyGAifGKBI+e46lEfDnvlnRJ47CbMgqsKfQCaiCd/MXL+8pu6A8uqrktjnsl8S/TrKgDndRSs3c0sVt7i6PGgLt1SqGVzKUDLLB1z087l5YDOPRhyRlUXz+slQMrwlVTl5UEZppjRJBa+BE1S0wQc9ol6+Zyfw6ReXSSma4GUzK5TuFr2JXP1l9tROHOlLK7iotHuGNMJHo4K4CQEiXRftxUsZU+uwM4w5FiIK2OiEe4SHWw6vbLy0S41RRW4e1YFDGe2pvk67u8+6qwikc5CrpbW3D5Agd2v8/aEvUZ42R5u4+J49woSG/t7i64JLsDGPVVU8XUNesk19eqctIydAHdhEhmBpVAs0mTdK3o63NZwlR2nk4Ka4hnSKvCYbGdv0eDlaFXIApKwyGS49FQnvtPXeD2tsUCq7V/hLJ0pnu2h6H7ZRRQGmgXKgS6SxFeWzYwT2yZ4lLCHBbNKrPr21dBtigdqc6x1A7+KS6ReGOPWOHPW5NSMuSRNlazpSuGPpduUppLxa2RW23iAsm5e1Uxjf+aYkdebbplYUxZBnDHAkmFFzTYMPMBz1d+pAO3HlaoU4FPEpOKT1Y6X+tjV4RaeBRPhGWswJyCykr07z5gfl6vIsR2aXOBuUvfYBu2KZeHaeK4F56/x1kZjh4HZusXiymAao+Xy5N228Y5NuCRAYLUJ8F5crQ325/Pt9a66DaYJiuf2gpYpuUnH6iq5ayy78/n+AR4ECLOVAA8QqKBad9gebZw8HK10cBiLen+Z6Qtm+z58ETX/F9VvbvPGYSr0cTa2rjn6Old8N7SI4/mpTvRZRZ45dZmxGScrrDO2fRV8jqwrJoUL8bqyPudyM3Ulbv8gZgkkAlyqF/BMV/DEuIu8g/HQFIBXcmwxU8KN8OVilsXGknH5Gvlu42lSlp5ys+i7harHvbDb2+IkKhzXCutXPJHzF8VMDxQ9onpG8QSGgJl4Lts6z3uCHAdCrNl7tCzBkINFNyxpfmWol5nKrBryAH0t8EqgysAKVIXp+mvYPPgmXaNpD1nI5sZVLnq/l0yH8809QRxTyxPmTRLnuFy92dY4ARape5bacxSgk6EZ4SmIziqD3Zn2MqeYhHmZDviEk2K4MR0m6WXEMOY5CKDgYcQMX+RS/6bU1MEjE++WGPnXtWGYJd0+nW2cnOzMrrzpbXMxH2HCc2k5mUL6GSHFWB4DhAAADA1JREFUO/PlqhC5vagrD2eM58dUJUU6UCZ4Oq4XNogOpja/t5zxIPRJ0qXZodFpHZ0sLt9/1APlqmxmWcL1LGlK95lvW2bcB0uZvQ6/b2/jERVW10/d9fmkqx+00Vjah6nT15uDsdx7q7UW462kPkonCUhhJZlihv2JboZYl0aLFW/CNZEZ1YAsa27a22rOLb68rGtseELarut5A/jlPvMqD5obWyZzv2SVxNVm7OHuZMVx8UCc6+fTGaO9lK9OOlIBHRuL7mzkuEFFC3oa79EsHJchczyYGCwaUfrn56WOUguLjyEoEMn8Jrkbdp1+DJOBp15QXfcj3wcws+w46b5eyPUWVtyRQVG/lOIKaBij/VQ0+1IxCHQoa15MMEpokBbHYakrpaduh7MwtLWQkSrMivcSVp2vkfdBbZrUsFb0Nm7g0TBZ7UVT1PXuNoWPaX38xes0PGtXDQIFWLlOvHPPApr+1MVzVxRN4JkCKrVcVh8tajycLTbuLrH4suiq/jtVN5hXxJlB2DdbHB3Oy9VwtNNxxaXe7AQAnErvXcsLG4uiOSVGqeqCNSB6pjcw5eL14vnOcoJHqKlE9XBxYbBTL3cMpy8SV6szJPj2W1WXtm2Dg0YINhYnDx4M0z5cEbrE3bEz6/s5ob2SEz+ZnrWGKwBbOiyIcWNJ8zoHIgJ878ClPPZRWoq6/obIAssm7PcgyIjF9bOAv2w7nMDtOIQSJMKjEQgvet1uNxnXOTdFF1Fh2/3YtaWUpjnBY5uM4dsbPRdPv8V66WApEvHL70OAHgIT0GR30TFWkvRyC9wcoHy0enkKhAnZ4mQtzCjk/gT3s8Kl6SzB02AzsJfsNRAY27CnWxkaPFFyx5NqfTBDfZAMkNh4kO5/fzo9hDYFmD55UtffTeepC8BPnRDQSvvgPs3p51OAjSzcBpevs2K+sXo/3f0TuOrFi7Sb5aC6ar2JlLJ+vjc/2VjuFXB1luF+np6l0YNYcRKnlNnyNRcfl32SYYdKJ89K3pShNzZO3TRcAhfsrD5pdJrT2RczTyF2oA7e2QHySu//tV5pwVv4Wu19iO7NQCeit96RbnTwYOQ2CB+WGWuOukBpTNvFHWYAiL0eJy6WzPqOOeMkCF8LgPFRe5pihwnLuyFoQhrVB3zhEVt6ni1H7et3NaaLAjyE65iqs3yrAvJiHX4O8a23TLAWfj7d9mkfzE3kOw8v5wTx2Jn7e5PUCUypX2zBVcw8DGdF6SFFcywwWP9L1UDeLomFp2+kLksDphRd75nELSCK45xvjm9fvO14c3mAm5OSAJj89DBR1Ugp3g2UviLfmuMxee50uGDESsCIeLFY36DTHuKQQDgwXS7ni+3Cs0Szq0G1KzfuF3jWJS17JQRe3qtP831VA7aCmzKwKhKsPcWtXjDnx1vrMNK4vxWuo+NhaCG9zQAst4f4imOP0sXUJZZKvz61SAAMftreh/5UPYhY/O46QbAZhvcu3ulsbI7uhWVE1gevqI6tqkE4Y7omk73XTahi3cKWTPAQebBVC1/oiWH19rkXM5ZZvg6MlvgGCieDQGOwaBtzk4xjIp9sCAVw4vMjwGGPaMnQmB74hDupJPo67DEWWXDFR3Tah/uJqF8ZZicpmHvQZ5RWXx8d/TYLxMa+LvLcspzctlUNTxqNL72CYGOixjUZw9I+TmSaUKRWRmfpQc+xqu1EwwS2fYS5PovwXru1geccVmWlqs6inlpjnpBrL/8A1rUT1EVeUio06aualrzqBN0v0zr4th3KpMa6QuEVFZNLqmosxkQiQzaehAD443ozVDh9ozU6UIgDY79n4HZelZijaUBUEBOPrR6FuP+5m+ApTZjJa4cOWb2g+lJrz2fP6qNG/Fk46XV3XpOiXLlj5uB2QB03hFjd+eaFIK2jREbgtxbzdyZAfoPSx9NVIZg/gkBSVoQE001ZSxI9OQLq73ukfh/U0Va/3l6oEb8I5/OtjGrSu5GQMzYP9wqh4z45465xAydfoxlHCyfNuVNmjk+vJgMO8xhf1pcdeJi9neGhlw6oibHTJ3jktpIMDwVKomhPjT34SMGIjlt5Nrp4+G+JxxnJDGIXouXxbfhqLMPu8vWN/GYbZZaVV1QZF8rVjTijwkrrzfS4Mt/DQ8nr49sPA0IGQV1O/JAq9cEGTnsIgb4PGgUaV7+vAl9Xhmmg+ugQKxjf6vKM9u9iLi7dbzoPMHSipWK/dfkH7S0GLEJ3c66QKkFfRncMCM4g5MBDU5yhAR5RRY4jh0aIWzHAkJAwT4P6NEaMkAeVT/yJcH57O/hSrbMZBpSmDhlfPVD35EDPA4pnUYluvR8S30i5BJYSjHERwmh7qxp/OsLae8KBEtKnRmvq1CW1yTHSON0r/MHvqwLnZru7cWAzYN7WlQTI3Ye92KxPv5w4ddZW32obhYqnrhKleKt1iKfL40Hg2geGsa3h0lz9ItFlffgjMUMfwywhs63XXXl7jXY4EcKsxvHlR3ZG2wGvz47iYdRsdUnuLQF++6A9WPdyH6MPGwuNi7utDQRfB6jnYqO72hiTxbgRkEAo/3qLVa/V7qc04nF2Ja1xODPxNWExhBApbkXE4zWDXp5oeJSjvewYLzCarN8Pk4/qZQYlY/lBeYBkBFcpbYgKGWK8mr02N/yNW3uvEtKpLr9jth2CX5AFWnTlYNGEy/D4YF4I7HMybLXxHWtqjJIMDlvtGcW3sniVCkFmZOMWv/r91VGO73t7rczP6zUIzT165TVvI+DZdla/OcgBvur1IqfXnciiXxWY7Bq2hlj2j5IAzp60jC3MMvdEaibdXsqyFI8Bq924C9F1/3/dpICfOqhs70ISYz6uX2GpCIsmFlHTxbYTSzcNlBSceQR8bIrvKFT7WFrOT1qde2Dn+oSybmBZXnmygAhuwoAIwaXAO1/5YoHftSjDuXvpMA1ck2AQGntJTzo29Go4nO93D/qK1oPBx/Mqp/W7uNFOFP1FB7FXUTMToqbu9nyjfc+Ca6wevtvAxvf4vGaA/rqyXM5CbunEcomUUWIOsIr5EN9bjWloPNwT14VO2GpO4O/vGC0IvhTl2FqlAPHdkbTrTyQLdB38TvK/VJKrYs0ZbvrX0yI1gbWQamvaRv/+/1d3NT1qw0CUOBZOTD5MiCGfkATCZyElYsVqV2wvlXqh5974/z+jMwb2ULFSl65g+04cOMSyx/Nsz7x3HAlSwg3Xz3NC/KgRYVWYQNO13rwxrkK8/mG5X1gaXsl/veHq+hPbQGOUeFIEFgUuwvypXOcuJQxXF4wke6GqqAB1BvT2I9AYtQ0TZqf7VQ7LjOyGLB/InOpUmVreDdEKG95kJfw2QZNs0qS2K+RAn8JO1oN0ckDTRpUZm81e1ChhdTWn1JZ9z1C6Z11JO9Ok2g/w57U1Tx+BbAz7qrOHQ6AgPOCn981O3xMJRHxlmr9QPQB5l64zp2xsBRCzwplOlHgbpMPAI06a1HUKS/SGSf4StrmWLBeyFcP5MHU5ljPiHYIToP9gZB44juToceqOFbUcBGKobhsYtQQyYzt8LvvadZ0yHwjzwYI0MA+dBG0xlHQjM6hLBxSbus1D5zwSRp0yAm6miZbPUUBJY100HxsO3JVpLnvxHcP9OJKXYpYha7EmjBwNB/th4mv2CLUStt87nKBfI1qWuj+fEpgpj/gi6I+UAhgMvm2gZP2iuCgKcUs8VqohpZQC3f3g03YyQTctLcE+0S+F0xtyrYVlqJZAHRsWUsIhC0mknkRzLaNQZTvl+lIZ2S2RnQ6nZRX6Fjf8/NtzTpWmogsnE9Yy3FTXOba5GwbWQmCpNKpV1dti53Rb7XR1fpi895y8IpovqzW6HZp1rKuzBz/qnhnKw4sqTQ4UGMQrcreCHfkJ/1/fc+t9C69uhOtUIycVHWKh1gCK4QqhnzzWzirL2dXdCzfDYh+0FNPX6Sg2JiglRLhIwm7z+KTgyX+9TbwZohrlp4Hey2XIAuDrkGGoqFb5yDW8WK7vveG+A+ZiPN8s5+NFVsbcd3SaGpOXH1E5q5f1tvw0sf13ODV0ZrXHAz+27dU5NLI7f9jVMCsBEe9c1+z6uRDV0554+I9C422Ys/XmynaL9+A3o0Zx8MXg3oI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89679" y="1959682"/>
            <a:ext cx="2448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Blip>
                <a:blip r:embed="rId3"/>
              </a:buBlip>
            </a:pPr>
            <a:r>
              <a:rPr lang="ru-RU" dirty="0">
                <a:solidFill>
                  <a:schemeClr val="tx2"/>
                </a:solidFill>
              </a:rPr>
              <a:t>Более 50 </a:t>
            </a:r>
            <a:r>
              <a:rPr lang="ru-RU" dirty="0" smtClean="0">
                <a:solidFill>
                  <a:schemeClr val="tx2"/>
                </a:solidFill>
              </a:rPr>
              <a:t>субъектов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вовлечено в процесс развития инициативного бюджетирования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9807" y="1959682"/>
            <a:ext cx="2196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chemeClr val="tx2"/>
                </a:solidFill>
              </a:rPr>
              <a:t>14,5</a:t>
            </a:r>
            <a:r>
              <a:rPr lang="ru-RU" dirty="0" smtClean="0">
                <a:solidFill>
                  <a:schemeClr val="tx2"/>
                </a:solidFill>
              </a:rPr>
              <a:t> млрд. рублей </a:t>
            </a:r>
            <a:r>
              <a:rPr lang="ru-RU" dirty="0">
                <a:solidFill>
                  <a:schemeClr val="tx2"/>
                </a:solidFill>
              </a:rPr>
              <a:t>направлено на проекты</a:t>
            </a:r>
          </a:p>
          <a:p>
            <a:pPr marL="285750" indent="-285750">
              <a:buSzPct val="150000"/>
              <a:buBlip>
                <a:blip r:embed="rId3"/>
              </a:buBlip>
            </a:pPr>
            <a:r>
              <a:rPr lang="ru-RU" b="1" dirty="0">
                <a:solidFill>
                  <a:schemeClr val="tx2"/>
                </a:solidFill>
              </a:rPr>
              <a:t>15 942 </a:t>
            </a:r>
            <a:r>
              <a:rPr lang="ru-RU" dirty="0" smtClean="0">
                <a:solidFill>
                  <a:schemeClr val="tx2"/>
                </a:solidFill>
              </a:rPr>
              <a:t>проектов</a:t>
            </a:r>
          </a:p>
          <a:p>
            <a:pPr marL="285750" indent="-285750"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chemeClr val="tx2"/>
                </a:solidFill>
              </a:rPr>
              <a:t>38</a:t>
            </a:r>
            <a:r>
              <a:rPr lang="ru-RU" dirty="0" smtClean="0">
                <a:solidFill>
                  <a:schemeClr val="tx2"/>
                </a:solidFill>
              </a:rPr>
              <a:t> практик инициативного бюджетирования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5676" y="1959682"/>
            <a:ext cx="2220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chemeClr val="tx2"/>
                </a:solidFill>
              </a:rPr>
              <a:t>7,7</a:t>
            </a:r>
            <a:r>
              <a:rPr lang="ru-RU" dirty="0" smtClean="0">
                <a:solidFill>
                  <a:schemeClr val="tx2"/>
                </a:solidFill>
              </a:rPr>
              <a:t> млрд. рублей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направлено на проекты</a:t>
            </a:r>
          </a:p>
          <a:p>
            <a:pPr marL="285750" indent="-285750"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chemeClr val="tx2"/>
                </a:solidFill>
              </a:rPr>
              <a:t>1,1</a:t>
            </a:r>
            <a:r>
              <a:rPr lang="ru-RU" dirty="0" smtClean="0">
                <a:solidFill>
                  <a:schemeClr val="tx2"/>
                </a:solidFill>
              </a:rPr>
              <a:t> млрд. рублей -</a:t>
            </a:r>
            <a:r>
              <a:rPr lang="ru-RU" dirty="0" err="1" smtClean="0">
                <a:solidFill>
                  <a:schemeClr val="tx2"/>
                </a:solidFill>
              </a:rPr>
              <a:t>софинансирование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со стороны граждан</a:t>
            </a:r>
          </a:p>
          <a:p>
            <a:pPr marL="285750" indent="-285750">
              <a:buSzPct val="150000"/>
              <a:buBlip>
                <a:blip r:embed="rId3"/>
              </a:buBlip>
            </a:pPr>
            <a:r>
              <a:rPr lang="ru-RU" b="1" dirty="0" smtClean="0">
                <a:solidFill>
                  <a:schemeClr val="tx2"/>
                </a:solidFill>
              </a:rPr>
              <a:t>18</a:t>
            </a:r>
            <a:r>
              <a:rPr lang="ru-RU" dirty="0" smtClean="0">
                <a:solidFill>
                  <a:schemeClr val="tx2"/>
                </a:solidFill>
              </a:rPr>
              <a:t> практик</a:t>
            </a:r>
          </a:p>
        </p:txBody>
      </p:sp>
      <p:pic>
        <p:nvPicPr>
          <p:cNvPr id="24" name="Picture 4" descr="D:\презентации\2018\Ресурс 1243-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84" y="1360115"/>
            <a:ext cx="370633" cy="2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:\презентации\2018\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25" y="1317979"/>
            <a:ext cx="319931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D:\презентации\2018\Ресурс 1244-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18" y="1308613"/>
            <a:ext cx="376151" cy="36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583668" y="4227934"/>
            <a:ext cx="7111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Некоторые регионы реализуют от 1 до 3 практик на территории </a:t>
            </a:r>
            <a:r>
              <a:rPr lang="ru-RU" sz="1200" dirty="0">
                <a:solidFill>
                  <a:schemeClr val="tx2"/>
                </a:solidFill>
              </a:rPr>
              <a:t>1 субъекта. </a:t>
            </a:r>
            <a:r>
              <a:rPr lang="ru-RU" sz="1200" dirty="0" smtClean="0">
                <a:solidFill>
                  <a:schemeClr val="tx2"/>
                </a:solidFill>
              </a:rPr>
              <a:t>Подход </a:t>
            </a:r>
            <a:r>
              <a:rPr lang="ru-RU" sz="1200" dirty="0">
                <a:solidFill>
                  <a:schemeClr val="tx2"/>
                </a:solidFill>
              </a:rPr>
              <a:t>к организации </a:t>
            </a:r>
            <a:r>
              <a:rPr lang="ru-RU" sz="1200" dirty="0" smtClean="0">
                <a:solidFill>
                  <a:schemeClr val="tx2"/>
                </a:solidFill>
              </a:rPr>
              <a:t>Инициативного бюджетирования </a:t>
            </a:r>
            <a:r>
              <a:rPr lang="ru-RU" sz="1200" dirty="0">
                <a:solidFill>
                  <a:schemeClr val="tx2"/>
                </a:solidFill>
              </a:rPr>
              <a:t>в каждом из субъектов Российской Федерации</a:t>
            </a:r>
          </a:p>
          <a:p>
            <a:r>
              <a:rPr lang="ru-RU" sz="1200" dirty="0">
                <a:solidFill>
                  <a:schemeClr val="tx2"/>
                </a:solidFill>
              </a:rPr>
              <a:t>индивидуален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31740" y="1214631"/>
            <a:ext cx="1500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2016 году –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27 субъектов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95937" y="1214631"/>
            <a:ext cx="1445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2017 году </a:t>
            </a:r>
            <a:r>
              <a:rPr lang="ru-RU" b="1" dirty="0">
                <a:solidFill>
                  <a:schemeClr val="bg1"/>
                </a:solidFill>
              </a:rPr>
              <a:t>–  </a:t>
            </a:r>
            <a:r>
              <a:rPr lang="ru-RU" b="1" dirty="0" smtClean="0">
                <a:solidFill>
                  <a:schemeClr val="bg1"/>
                </a:solidFill>
              </a:rPr>
              <a:t>43 субъекта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84169" y="1203598"/>
            <a:ext cx="1980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2018 год </a:t>
            </a:r>
            <a:r>
              <a:rPr lang="ru-RU" b="1" dirty="0">
                <a:solidFill>
                  <a:schemeClr val="bg1"/>
                </a:solidFill>
              </a:rPr>
              <a:t>–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б</a:t>
            </a:r>
            <a:r>
              <a:rPr lang="ru-RU" dirty="0" smtClean="0">
                <a:solidFill>
                  <a:schemeClr val="bg1"/>
                </a:solidFill>
              </a:rPr>
              <a:t>олее 50 субъектов</a:t>
            </a:r>
          </a:p>
        </p:txBody>
      </p:sp>
    </p:spTree>
    <p:extLst>
      <p:ext uri="{BB962C8B-B14F-4D97-AF65-F5344CB8AC3E}">
        <p14:creationId xmlns:p14="http://schemas.microsoft.com/office/powerpoint/2010/main" val="13571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526" y="231490"/>
            <a:ext cx="6689930" cy="644652"/>
          </a:xfrm>
        </p:spPr>
        <p:txBody>
          <a:bodyPr>
            <a:noAutofit/>
          </a:bodyPr>
          <a:lstStyle/>
          <a:p>
            <a:r>
              <a:rPr lang="ru-RU" dirty="0" smtClean="0"/>
              <a:t>Правовые рамки </a:t>
            </a:r>
            <a:endParaRPr lang="ru-RU" sz="2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3344E4-5E8A-4F97-8707-05640C78D158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699542"/>
            <a:ext cx="67870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Правовые рамки инициативного бюджетирования в Российской Федерации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¼Ð¸Ð½ÑÐ¸Ð½ ÑÐ¾ÑÑ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2" y="2389406"/>
            <a:ext cx="1262464" cy="126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1862991"/>
            <a:ext cx="677234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50000"/>
              <a:buBlip>
                <a:blip r:embed="rId4"/>
              </a:buBlip>
            </a:pPr>
            <a:r>
              <a:rPr lang="ru-RU" sz="1300" dirty="0" smtClean="0">
                <a:solidFill>
                  <a:schemeClr val="tx2"/>
                </a:solidFill>
              </a:rPr>
              <a:t>Государственная программа Российской Федерации «Управление государственными финансами и регулирование финансовых рынков»;</a:t>
            </a:r>
            <a:endParaRPr lang="en-US" sz="1300" dirty="0" smtClean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4"/>
              </a:buBlip>
            </a:pPr>
            <a:endParaRPr lang="ru-RU" sz="1300" dirty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4"/>
              </a:buBlip>
            </a:pPr>
            <a:r>
              <a:rPr lang="ru-RU" sz="1300" dirty="0" smtClean="0">
                <a:solidFill>
                  <a:schemeClr val="tx2"/>
                </a:solidFill>
              </a:rPr>
              <a:t>Концепция </a:t>
            </a:r>
            <a:r>
              <a:rPr lang="ru-RU" sz="1300" dirty="0">
                <a:solidFill>
                  <a:schemeClr val="tx2"/>
                </a:solidFill>
              </a:rPr>
              <a:t>повышения эффективности бюджетных расходов в </a:t>
            </a:r>
            <a:r>
              <a:rPr lang="ru-RU" sz="1300" dirty="0" smtClean="0">
                <a:solidFill>
                  <a:schemeClr val="tx2"/>
                </a:solidFill>
              </a:rPr>
              <a:t>2019-2024 годах;</a:t>
            </a:r>
            <a:endParaRPr lang="en-US" sz="1300" dirty="0" smtClean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4"/>
              </a:buBlip>
            </a:pPr>
            <a:endParaRPr lang="ru-RU" sz="1300" dirty="0">
              <a:solidFill>
                <a:schemeClr val="tx2"/>
              </a:solidFill>
            </a:endParaRPr>
          </a:p>
          <a:p>
            <a:pPr>
              <a:buSzPct val="150000"/>
            </a:pPr>
            <a:r>
              <a:rPr lang="ru-RU" sz="1300" b="1" dirty="0" smtClean="0">
                <a:solidFill>
                  <a:schemeClr val="tx2"/>
                </a:solidFill>
              </a:rPr>
              <a:t>Подготовлены поправки:</a:t>
            </a:r>
          </a:p>
          <a:p>
            <a:pPr>
              <a:buSzPct val="150000"/>
            </a:pPr>
            <a:endParaRPr lang="ru-RU" sz="1300" dirty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4"/>
              </a:buBlip>
            </a:pPr>
            <a:r>
              <a:rPr lang="ru-RU" sz="1300" dirty="0" smtClean="0">
                <a:solidFill>
                  <a:schemeClr val="tx2"/>
                </a:solidFill>
              </a:rPr>
              <a:t>В Бюджетный кодекс Российской Федерации;</a:t>
            </a:r>
            <a:endParaRPr lang="en-US" sz="1300" dirty="0" smtClean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4"/>
              </a:buBlip>
            </a:pPr>
            <a:endParaRPr lang="ru-RU" sz="1300" dirty="0">
              <a:solidFill>
                <a:schemeClr val="tx2"/>
              </a:solidFill>
            </a:endParaRPr>
          </a:p>
          <a:p>
            <a:pPr marL="285750" indent="-285750">
              <a:buSzPct val="150000"/>
              <a:buBlip>
                <a:blip r:embed="rId4"/>
              </a:buBlip>
            </a:pPr>
            <a:r>
              <a:rPr lang="ru-RU" sz="1300" dirty="0" smtClean="0">
                <a:solidFill>
                  <a:schemeClr val="tx2"/>
                </a:solidFill>
              </a:rPr>
              <a:t>Изменения в Федеральный закон «Об общих принципах организации местного самоуправления в Российской Федерации»</a:t>
            </a:r>
            <a:endParaRPr lang="ru-RU" sz="1300" dirty="0">
              <a:solidFill>
                <a:schemeClr val="tx2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87524" y="2283718"/>
            <a:ext cx="1440160" cy="1440160"/>
            <a:chOff x="427540" y="2430058"/>
            <a:chExt cx="1440160" cy="1440160"/>
          </a:xfrm>
        </p:grpSpPr>
        <p:sp>
          <p:nvSpPr>
            <p:cNvPr id="4" name="Овал 3"/>
            <p:cNvSpPr/>
            <p:nvPr/>
          </p:nvSpPr>
          <p:spPr>
            <a:xfrm>
              <a:off x="427540" y="2430058"/>
              <a:ext cx="1440160" cy="1440160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 smtClean="0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499620" y="2502138"/>
              <a:ext cx="1296000" cy="1296000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 smtClean="0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545" y="231490"/>
            <a:ext cx="6707652" cy="756084"/>
          </a:xfrm>
        </p:spPr>
        <p:txBody>
          <a:bodyPr>
            <a:normAutofit/>
          </a:bodyPr>
          <a:lstStyle/>
          <a:p>
            <a:r>
              <a:rPr lang="ru-RU" dirty="0" smtClean="0"/>
              <a:t>Перспективные направления реализации инициативного бюджетирования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624228" y="4731990"/>
            <a:ext cx="2133600" cy="273844"/>
          </a:xfrm>
        </p:spPr>
        <p:txBody>
          <a:bodyPr/>
          <a:lstStyle/>
          <a:p>
            <a:fld id="{AE3344E4-5E8A-4F97-8707-05640C78D158}" type="slidenum">
              <a:rPr lang="ru-RU" smtClean="0"/>
              <a:t>4</a:t>
            </a:fld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59792" y="2137087"/>
            <a:ext cx="23244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/>
                </a:solidFill>
              </a:rPr>
              <a:t>Ведущая роль муниципальных образований в реализации практик инициативного бюджетирования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3009" y="4189025"/>
            <a:ext cx="29243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/>
                </a:solidFill>
              </a:rPr>
              <a:t>Создание условий для понимания бюджетного процесса гражданами изнутри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7804" y="2137087"/>
            <a:ext cx="25435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/>
                </a:solidFill>
              </a:rPr>
              <a:t>Привлечение средств инвесторов для развития городской среды через механизм инициативного бюджетирования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71780" y="2137087"/>
            <a:ext cx="34201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/>
                </a:solidFill>
              </a:rPr>
              <a:t>Практика реализации проектов инициативного бюджетирования, направленных на решение проблем отдельных социальных групп (молодежь, пожилые люди, люди с ограниченными возможностями)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45782" y="4189025"/>
            <a:ext cx="3583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/>
                </a:solidFill>
              </a:rPr>
              <a:t>Применение информационных технологий (онлайн-сбор инициатив, онлайн-голосование, формирование инициативных групп, отчетность о реализации проектов и др.)</a:t>
            </a:r>
            <a:endParaRPr lang="ru-RU" sz="1100" dirty="0">
              <a:solidFill>
                <a:schemeClr val="tx2"/>
              </a:solidFill>
            </a:endParaRPr>
          </a:p>
        </p:txBody>
      </p:sp>
      <p:pic>
        <p:nvPicPr>
          <p:cNvPr id="28" name="Picture 7" descr="D:\презентации\2018\04 ИКОНКИ\недвижимость\Ресурс 1838-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42" y="1357715"/>
            <a:ext cx="738132" cy="68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D:\презентации\2018\04 ИКОНКИ\ФИНАНСЫ\Ресурс 1937-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594" y="1311610"/>
            <a:ext cx="679920" cy="72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6391504" y="1335680"/>
            <a:ext cx="1148942" cy="705082"/>
            <a:chOff x="6480212" y="1170796"/>
            <a:chExt cx="1148942" cy="705082"/>
          </a:xfrm>
        </p:grpSpPr>
        <p:pic>
          <p:nvPicPr>
            <p:cNvPr id="30" name="Picture 19" descr="D:\презентации\2018\04 ИКОНКИ\люди\Ресурс 1461-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212" y="1186709"/>
              <a:ext cx="487805" cy="689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6" descr="D:\презентации\2018\04 ИКОНКИ\люди\Ресурс 1477-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276" y="1170796"/>
              <a:ext cx="572878" cy="70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2" descr="D:\презентации\2018\04 ИКОНКИ\интернет\Ресурс 1880-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099" y="3327834"/>
            <a:ext cx="512286" cy="75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:\презентации\2018\04 ИКОНКИ\new\01\Ресурс 2126-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73" y="3292946"/>
            <a:ext cx="741805" cy="82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359792" y="3183818"/>
            <a:ext cx="8316664" cy="0"/>
          </a:xfrm>
          <a:prstGeom prst="line">
            <a:avLst/>
          </a:prstGeom>
          <a:ln w="19050">
            <a:solidFill>
              <a:srgbClr val="00A1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062811" y="3183818"/>
            <a:ext cx="0" cy="1836204"/>
          </a:xfrm>
          <a:prstGeom prst="line">
            <a:avLst/>
          </a:prstGeom>
          <a:ln w="19050">
            <a:solidFill>
              <a:srgbClr val="00A1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760542" y="1347614"/>
            <a:ext cx="0" cy="1836204"/>
          </a:xfrm>
          <a:prstGeom prst="line">
            <a:avLst/>
          </a:prstGeom>
          <a:ln w="19050">
            <a:solidFill>
              <a:srgbClr val="00A1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471780" y="1347614"/>
            <a:ext cx="0" cy="1836204"/>
          </a:xfrm>
          <a:prstGeom prst="line">
            <a:avLst/>
          </a:prstGeom>
          <a:ln w="19050">
            <a:solidFill>
              <a:srgbClr val="00A1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9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c 12 2016\инициативное бюджетирование\Презентация\глосс - 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7" b="3100"/>
          <a:stretch/>
        </p:blipFill>
        <p:spPr bwMode="auto">
          <a:xfrm>
            <a:off x="3990961" y="0"/>
            <a:ext cx="515303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17196" y="4758993"/>
            <a:ext cx="2133600" cy="273844"/>
          </a:xfrm>
        </p:spPr>
        <p:txBody>
          <a:bodyPr/>
          <a:lstStyle/>
          <a:p>
            <a:fld id="{AE3344E4-5E8A-4F97-8707-05640C78D158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AutoShape 2" descr="Картинки по запросу российская федерация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data:image/png;base64,iVBORw0KGgoAAAANSUhEUgAAAMkAAADcCAMAAADtA3UfAAABwlBMVEX////35wD/7wDv3gDOvQD/AADn1gDezgCllAC9vb3GtQC1rQCclACtpQCUjACMewBSSgB7cwBzawC9rQBjWgAAAAC9pQCEcwBCOQAxKQC1tbU5MQBaUghKQgAhIQBrYwDGxsYYGAAQEACEewBrWgCcnJyMjIyMhAAhGABzc3tjY2ulpaUICAA5OUIQEBAhISkpKRAYGCFSUlrnAABCQjkxMSkxMQB7e4S1tb2lpa1CQkp7e3vn7+9KMQBaWlJSSkrOAACtGAC9CABra2NCQiHe3t6EYwC1xsZKtf+9MQBaWmvn9/cQECFzc4SMAACcOQA5KQCltbVjWjmcjIxCpe+1MTGcCABSSjFzY2Olc3MpAACtISGcUlKcMTFSUimEGBg5jM7OtbVra1K1SkrGISGcY1rWOTm9Y2O1nJxzMQCMWlqcQkJ7IQB7czFzAABaGABSY4yEOTmUUgDWlJR7c0qEveeEvfeUjDGMhGOlzvf3ISHvhIS95//3paVrMQBSAAAxhLVapdbnSgBCCAB7MUpzQkIpWoRzITHG1u9aOVLOxqVCc6X3OTm9jABKIQhzOSlSISHexsb3Wlq9vXPn1kKtpTnp7hWtAAAgAElEQVR4nNy9h38cyZEm2pWVrMrKzPK+y7U3QDcaaDiCJEDQgDMaQ43TUCO70sjOaka7K2n97u3entm7vef23vt/X0RVNzypESWdfrqkA4GuqozMiC++iIzMarV+321z+8XTF9tPjN/7g37frT2dSpW+OHzyh+7Ib93ayYtttT9PNv7QHfmt211bE6pP/T9+Sdogica5f/KH7shv3drF0x3VWxT/G9jJ4X2m0l+++8cvSafdSwJntvzjR+HWZsZVzfnjN/hW612XKISedP7Q/fjt232QRNFO/jfQrvZTjZBq+ofuxm/ZjPZwZIwmzvGOMRy1jc4fuj+v24zhyX5QDEduUKXDbTd9OG3/UerY5vKpHQW+KFzGLS8oFNeUwb3hH58sm9tZrBJrTKXFXNcyPT3QiBak0z82UYYF903N565mj01Txn0pYl3XBR0/6fyh+/YbtbsFtTTd1nRLjz0zMl0vspkqfSK4d/iH7txv0owl0/uUWqoq6diWkWn3dZcSEalCaFn7D92936C1t01fZZEmI0H7seTCsimjga7Zmup7R3/o7kEbDkebX8Zi24VkCufcpKawbYsKKalJLaozXZPW8Ms8qj0a/h5xbpRKMzn8EvdvZzplqi8JhdlwQRLGqKkTJhURKV9KkuF+38/nnd+2x7c3Y+roOqXu/ujXymJMdNOiVDJOPcuzfcYkzErsU03YqvfrJWk/dEydKuOT349JjVKF6JT71sHGlQdsnmxsnFyVzpgHsQbKBHg1kE6lC8+O0U4UVxXj9Gr3mss7l68ebgc+57pKguXvQ5D3E6ooiqozyYLte5d68yR0xWTr7pUPDxPpM0o1atpxICnzqqrPNF0IHlV7V6d0I7TNcH7xPWO5nVjSpho8TckPO79zQYylBHauM1dSTrVq/0KUJ7HUg+TqQN/NaeVz1Kax1LnGhXB8rnOm2zS/plxf98DHfH4uSedJ5uucmvAcFeKa7d+91R/GRNGtnGsiD4oxyS+CwCcaDH5wTaMPAapgXFXKdOKrMMCmUFVuMqG/uNa3r6saVf7q/JubqcKdwQBUM35GVUL3fpeidICcLzPpeYzqblqakruSz89/vJHZtJxck6RdKMwVlAoaUQqScB5F1Ge2bl639yfbjB5ciDfNlYpy4e7nvi7igVUtDjeN3400xtHoJHVy12KUx0+nd0+40O2Y7p9/YLQj9Wx+7WHGXuzqMCdcA1VRASeIr6uAZnFy99r9RzPBexe8chpolSpofjTaD0zqW9bASfamvwvXAgYYg5Jw087TBfqSqamonrAuUOXuNlXM0fXrjjyq6yalPpAUaqoaoKrJVd6/gUabhaoMLrjYYa7GqqZ1QeCje9uJy3yqqma2+FLu9HLrXB/bh2CqVlVkxdZy1O7Ad5ZCUTw1vwhnQZGIdv/GjfZgLnxV0QQHHEbjV7iuqzepytAlRF7c7ShTLEq0bdTWznC6OHCcwBbUfbr56o7eaJvDzpX/TyulcmxbcOtwLVpEqFTOnULHuPvE5vnohi4PHer7duBacT8GP2/lHvO5fSNbZLT3mNgenl/eWZqRRZRidf+7OZiYDBJdbF19QPvXKNwo3Loie3ubxwwMlyrB0fo7Gol9tuw03Zie5N+ZT5Ltbe/FydV7G1/PpSktSQWou0/ByzPmXveK05P4O/tZujjpv9hY6c8w1QudxKv/GXNfBzsz+1F+dVJOwlei2jDM0iujdpSwsabpmqIlq+s2PQJPOqgfZEzTAGYrcPJBQH2zeHjlYcNE2BJxQoCx0MhymehfSbG073fHAlE9CGKVy8mT+vK7O2xsErr+5J5FNLAboAtXTHHYzcN7LxelHaaEbV0etqOCBQSdrfZ0hTkjSpg53unU4+UxrgpGncQCo1ClecXrjQLTZqbgfiSFz4EOw6RcNifjoexTIHLcCQQVuuay8n38/mGh2UTJV928B35M1YjvXYXveznxwhswc96edHllVo3irJ627QeMqKqirvTCyBXAluP6rkNhqi5nUjiJS9F1SP6dS8M0KosidyzmzKzjriUHhVMklyW5LziElIKbjsO4pUuIAX6Jlxt7umeSqulm5x4YjUq0TDiXJWmXzNEHWy8jmO13GA8LEV76+RvDSg18nJWgudGwIsyjtSMzfgm9YAyYSHBg6dQ2LaFf5rmj0uNSEFrGCu/GRLOplV1abjSemnCNLX1aZJwxEcWUF7UxjlwxIKzR8rspVQAAPSGuDPC9vhV6Su9lkzLqqkWQVsEVS5k6msdhVMyduhNTl4AzqXHM+NwGSiIoZ1Uhqc8pKFJ8ce9hqRBTECWzuO+LwiR6rJL8wp0YhQ2DwDkop+MzE9SPWnl9+Wap9VWtySRPKxhG1Ynk3iVBWsMem7AeL15GlQ9TWlIrpd3Lk2a8W3FHV4ha1MMNPNLVm4m++0vdorYAvhuUpi+gS240Ppdkc48R5ipqkMYAw3E+4cQc61pxHqgZqW9xwEUpikwwnQvf5s2UtrcgLFNrRW0vOFGIx8TiMpgYG16QkbIf3Lss3qW2LESpEicOFldAYeoJIOREe4oCLi1i62WjQyPbqqgvIuD53DIryoTcXg/CsEeJC/NQjN64i81oz+F/FVWKNTExNgq/0mKLMdOCeN/SPNNr6JexD4RI/Q72csMiqk4d/yrijlKaUlI43uIl6LV0JEhCe+bk3BEb4EqHhS70iU8GCIyHDunTSSPJkWtGuipcwC1uM6Askq0WF9r3AogOAeU+uLCb9oanKUyqcn/1vU3LZLpqmr4OE2LpmmBmAwjGDheqRLs4SsBATc7cadOVpt3d6gMbJ4AzOy+TpGAlxAS2a65lHW78cjR8N9cZiTPiI0vs7EVj31k98SloBwyZrmgKBX5oU1brgDF8MdaEpdJgeZkuGssXvuIznRZNzGl8rgMT0ygiI1zOY9VtVKjdo1J/D+XdCIg7UXxL3tscPfn+WjGnCcugn6+QZCP1S4jUSGJmjV96P+E+63s0FrpwTCXF64Y9OdZnzbDedyx0myiFriowsnXA1F4OqHA1xd6/zvray1xXLFeX2/VPIMbSVYhaYBw0uIVgaaNcc9ePk7oHc0tJGVUzOo4BWryNzkrQgAIOFHn1Mu0adfUa82gh63DDeOhWYzu2vJhYzjhuuFbn6EXCeFJr+90XEQypBpGWruHfmF48OslNATGJ+51bMsBG+yTgNBK+dzKq42mKl3OuAdvWdaeGi9F+rDpFkxeY29pAFMSvxn3Xqty6V2/MKzcm6OGslyZfhjOag3dViDBdZALGfmmbAnw4YfsVfLF4o/7Y5nJL0uo7h20wIfCIwIsEg7+ozl60N58ULgRUvv3BtH2TrnY6uBLh4S2l82JojGL08XUKBpr1fTCF4UkheLZYQeBbgWbxfQ9ovSmYCHqofZul8JB16CU/eNkiv7ElZYIOndgMLzJOusG9rTKIi+mUc+Ui0dGebsemnZ60h5kAXwEzAKwL/MnDk1yYwMATEKPVaV9JmNQPGGLezxi9CHwIVrynyxxIGbIy8Cqcu4ft+/uVkMnDc60cZgrTPzgsXTfpzdMivIvmzpimqCphjvpSz2i8lYmuDo5I0UX/oYE8bG5sjqZP7rc/h0HILtTeMA6nn7/Y2gkzJgCxIiHgtzC7RQ5B/tbicDg8nD7Zvh5HguZsnUynh8PRvTAF3uh0c7goikzfNIEsxDtbW/uff//wUpbTeMgV4o6ONqYQNU7DDQMRmAucEuK4ZvjSdNgwNCcMVVAhSol+fLmKcZeCEPdajr0D4kyCHMhUlmVpmr6XJQO3cJIkKYokcWLnFnPsLCf9oMBPZInjeB5cm6YHcH1y7ORBumhfj3LaE4CgVeJlhBFKe4tjrgoGu+ff6uIN1AeYA8/2gLDBRwkLURHu1zB6NyAk2r/esc39tObJKhgtmCw0QmreDANGqPPwtgEzRgdMufgUXqs2F8N/WW//hrocWhBR1t81kPR37hXNxYRlZjg87/lFG4Vz/MZGSRNKVIqi5KgczRgNJUzJVUhttzfvBQpgLXQF7qtcaoSokZcu379tgbRjjPZzqV+7AB6nwdhXvr8/bF9dizRe6ETU/rbGj2EJ3VN0uEEgA6TC7Wn48PIFxjwIUMLOTj8YEMIEUYneOw+Lhja5mqZqTxfdogyIsJW/+qBM/gqzBjg1qqbrmu90d6Z3jeFt63DwTWO4mCVS1xG4VZwNjbLPyw/+2qcWEXDXneWVQV7GJDpfzD8KGfZsoBGeULR3Y17W4HTejnpUszBwAb9XgJ04IDkxe+tb3s1JdBm6R1uBAGSoBMmj/9m5F3Y6/19QWBHmvyOWT8Kt/ZMX6fxW7XrS++BkbxH2jm2IqeHzrDqW//3txU6n4wdccThReT+9XIYwTYi91rnO3MEp9MBqc89ZGkAwA6pcSR4fOloq7a0hhJ6uFRESJ/UVa5vtLCuaXty93TNR1QnQONr/fzuH4RI4pq41mkVwdhRqb1/Pa61EAZqK86A21kJUDYLJk61l53+yCjSG1DaWTi+GDe59bqGHGV7yLCGKNmAAXO157ieWvAwtU493u64PorRDN4enHGNYoE3WtmE8dIpz6Gpvc1LDB/ELJR//98OCq0pj+jDMaMCi2t54aYw9XeQSPbtGgaY0NkbdkzMKIV2FEAD3Ug/OLd/YrrbX2tMOfYIM1wf9l9lGq70D3e7l5qWsyxtvxWbKE4uFw85JYgOGixBiJGIu1hrSns7PvcO7x/hAdDtEVmZgYkipIgqB7BBvcctjB7cC16pvw1ls2eBNGSio1ghDKPNiM0f8r+9rnT/scHt5Tsw3ULc0ME9Fc6udTnvhsInsZyK8kKSzdCOI8PKc90bGjo2rC0mXove5CDmNc6i/xzCyVmq3E1hshcSKEjH4gmtEYao+u+kVz+cklETo0HmQXJf1kMCNeMVLvRkhFGedyTEuOZhhiUIPQmCP1O+OjMUAokLiJlcyYVNPh8hIGQeieziccZzDtB6A7OZanLGHwTAL1PqxQd+VpIFizLIAgkN/Yq5VO9NbLX64KHwFPqcJuF5InBK0GZqLnNZEyR3UWYP3b1za3jFBTeKeRNedTdtb1hgoMXEGl7WrtZloEws+13f9ycayBghZuPC3P7uR/TTmYCa0iyOIslbcewa3ZjiYPIKJFJREgQ6ea386PGobK/8A/7bbw8O91FMVtw8eR4MoIIILCV4TBb5nNj7GCW2U5MYwANeHDkbYK9C+xWgRWw7Mv1oK+3I9n7HgjoO44QNIbSzwS8VK8FILgKNOB180CNAVYOPgD2oACnzmqoQzNBNAYaLaOuHAI1XazybdMGzyG8Mw7HXTwNRUn0kYWp9QIMAoPUAqC6jH0ePXLsaEQSmuIF+n3QY0xg9ngQ/Ci63RTl+OUcnNiVpcJgadpWOWteJT10wXOzbqlxtHIIpz72TnKqC+BdxFc5O03M6KAaiEZXLQMIAtFEXz4XFUiYAZSy9wDnbuNwPWGS66Tl5ZmL3XlIFNMDwDjaQQ4biCWpxotpOk2+V7jgCouUqNjIeLaYrUNh4jENFwsQW8tcaGwuE7V+ZvFOqJQFdAfI+WO1toKrab49XprLxGVFJF9sKNodE5Gs23Kvig0AYSgmCKBq9RRZqqroPXKMK3Di+e0h6+u5hRgsFVZGvwYVFHvVQ4VIcBkZPFu0PDAPYQBsS5WtjWWZQhKl8sA/Rax4uFsGSDmGWUXwWX9sISkxo3iM78PKxxxDKfaeAfY/M8XDYwk//G/XRvhNp/NJ0+3O+VAfVtlduer+gaoYpONWZCKBlparpxRS/b2wKmgmpUgjgEk82a3o+FKm1NZr3tvY16wccYLss6ldI+H8CNyodoA5xIjICahyGLeA1x5FnFw2sxdrvrO5KsQbAIj1HTYiuGOZGiXGviZj2TxnKIcdRe4kKwx9yyZ5kxV2UgIabXURSYEC41TtiVAKIzL3BGmO77IAh8VtNF4AFNYiLr5RL0cZw/fXIEdnkPfeEbD9cZRCOUogukzAY+qCgy7ApSR1FAJbo0v1G/u0zVY6qsXV4VDlAhbTMS3SBha1Vsz+rla2CBy24M02cdhOGsOwtT3vdUIgfIpIC7Ui0izFQo8S5Tos2ZDoY0AJXSGCCwzlXb04g5oAGgQS8Muy4FyMkWh7UTMUbhWsWeJF6RO5qUCK8i7CEdbtxZ5fdvplfaD3MTnZweKQjYjSjMpnmah+baQxrLPJ8v5/tPK6aDDziZhx4bu4MgT10/jkFyCoxLBUgGY3AEYuQFrtxdAICoOdd9xaeEMVWLBRGekKUTBJ4t7e13lgVQXdFP9uZ7y6fVbDV8oy6dZHbqm+gW2CzRCeoLqBeJXbFzJe99OBoOAfh3PNOGz5geegrihfWFppM53USkq6WudsH9/hhdNPDq6bupMIPtvZOTk+0wsyaBqtqcmBT8iqIrtg1G5l7kO6dI/1hfAXgGJPUVDT7LJoEXbj08OXm4X0iRzw8fWhje+FZfavGKRoIJe0lmHXA0WtHLaopnQWREoj7Qq1Z7czQaNYtQG7OkyLr706OFE1voE9MIRWHhMWplmjkV65tru5qmGsGmWOH7h4mah29hQAUB1E64P0pV4tb1B9QHKxhHKlGzNf0zFuCGfAYxOK39iB7rpD/fCMOTmpAYo3e6urnfXjp6fX/iPVypwdwTnp+MS4AtIkOnBiXnGNmRB+z9cK+XJsWkMciNUmeYcf+rp2EK4whMpOfgtPipA/Fs0M0T4vP+ylSM0bbTN5mb7bXb26q8WMEAJ946LGDUGfQT8Amcvcs0wtaUe5oD1ZLgNSl6HjVyKek/xKvWk9Z+61hJDlvLcmCZVlWu4rTOMqWC9BO3RPCaVbWHnyELUVg+2/lc+tRnWr+RZFTSXtgrgG/EYQ/RgfAehFqgi7OYQLzVP4AJJYP5GwBYrTpehAYPOiq19BoCHnrAHzkgLJg2uDqLEW1VcmAsAIHtgcAfUPjLhLDv4VWP21lI9CPDOdy+rmEFIY1D9AfEyQsYiGjG0Ik8m9WMRTsOHTDLwSQM/X4zXu1QAI1wkzKxNOHkGsrg2QJDqQQihtQqMBhWgyWoUJ0ENIwGXfbKh9eAw5gzUlfewNDrGnjuiFgrtpIpVNQJcaD/OlB/oqfXWeL9Xveoztk0DNg42TemE8ybqmm/xzAHgbGMXZm18ieWLvIyC6z+jDa5V+Rm4wQ0k7qJw/Q4iFCGsW0C0VQDj1iBdayooL3OfDG7kvnZDB9e60vrbgHcUaVg8irTuWUJrjQr60umCjrW9CgiEGIpNiD0DZo9DS/XrXamvXABtF0FpHZkqpgJ6gu3Ja6o6LZHhZsFAvRflv56xeewVCfgFcGMNVYI3bXBqDXbrKfFCmhqd2FoGRhhSLMrfmg4feO6KNNjIoAdAl0XgusO9dWaeQDDYRCxol8kAlTMJObNCOb+lSKxYSiKTCWap6sTVpisgJhIM6mNAatwOA1cXkfQ6oEfzN9Y64Qle1rj/lUk5a6NX9icg3S+lwfCI6rDIGbh9ODyct8tdQp35zAUimJGSKk08GXMxHW1jYDrPIGOUE2TwGl8dXI9kY8rJJcF6fmqZxEVVFt68UEA8KxEFEMgEnlM002d1NEeCQraPc+uDEMax00MrSBVVuPYB+xmvseErssy9hgRie47QRKVv6YOchgoLvguqsbUpFqm67xoA/OwfFL1VUuVQGgATXV5eURuNvBufauQlhJboPV+d8A1n3luJJFYeJSswmRwf1HmX6J3iBAuZukBVFAU0MMBkBEtmLhBltheaMFQSNsOgtDhs1dvF+3MTcnxOQWjkpQD4uejlpEKhfaosBVHR0IU0+TlgX4ztkyGGXNN8IBj8AoySJ1+UYKjM2vugNiF3AuIhpZfNl7jfk9Ydl0caLMmMWgGfUXLNc+zZNydeQLIuhsEqev43bdeKcrUERygVqliRWpWoCj5vdYQLNdySKRFDjgsXbP7r6hvqAVx3dxNhQfOiVllGEAnKh2YPA3iOlaFieKoWjQGonY1lllOWCMDPXbqyQO8dvRc9LqTnPM0hCmiYDFdTKfM7nde1YuDiGvAFUQMga1uA7faMqYVhJKAaarfRx+vucX0FXfA/LQfECtjOUSStNuzqd0tQ2HrY5wVmBDtWbcuOIgG1Dln9RDcHN2FYHu4b0WWjrMWpy6vp0UEXdupVGG5knUdcJiZG+rEp3z2qg0Lxn7gI62mMJ66Hrmqkgz3OBExBMyKyYD3RZpT3rT3yzNi6/A5xxmDZ7Z7sRlbTDdnflpYGGgRXWZOzYdtxtO33m9tYrLAaE3n3e1su3w6nYeVsFDDiXQHgtYJQsfB3A1Asq85CSWJCRwA0Jx3X7Gpz9iA+O5AghRwM4BdTuzDVFUrFASL1dTM13ovX/nA9AtyV0XruQHARCp1AF5CBpVd1sUaOrdjq873MVPO3pmebJcH6db2RmteAppAM62815W0jk5UxgR+CWbLnfdqmcCzpLplBi7BxQU6eYUoGyEjDkqiQ9exbpDeC4gvMNnAMRArqD57hSTDMCa15nT9TMsTDQcfXHpXSzGG1yJgZWjrAGJ+EmZ9SesHBTvA/onXS9O0GIxFZMWW1hgUYxFDJc1pARpJkaCaSRXriQp0HWbp4OWiPAFJAIAxJiRg+1LVupJEMF4q5udVKjQ6e9nyM4wDRITgMTTi2sJJPHgu4intsrFEzx2xWm9wtOEDvvScJE27CSmW6Bb5zANC2Q+CcQQIVisWME3hQ+xHgOoFHC6T4JF4OfPdZ0CYXMzsvXRf35PQxCySpqpUAaLVj5RUqBaEJRCaoIZx7eXa1bk/gw6LCXiRXC1gBMBDSwBuoAc4oNz3Tb2mjxFzRSSr3AVCJGaV3h1ibag+DimGBDD7mMqKbXQqRBNUZX0+cClguiLfw1gy7QF3IjSswOx6LymvNpYJFqPiQhUE9OBHXKWgAGSaqeIqi8a5rlW9l0iyCfMJAS702uP5DIBKTzAUiU0acBZDjFYPs8Y8iH0ik6p1KJOlaophtrHI9SSpKedqJYBD+A6iKTZEz4Mg6TOkx/6YgwwHDjchrCxslfgvWXlt79igR76ORQM0gnBWaoFqg7UwMBIQJNKRNty+Mai9CDAhGcCc8z7ODrUlYpCwnKLKCycHLVc5bi9Cr0gaF+nNuGzm2NgKSDLDrCwHKl6vjKji2IuOD4C9Vn3BnAEmZ+CnYDjOAYrlBkyFAO5WKB2VQB0VsG0wVd+HYYv0igrMskYwt5RjfYhV3OoZjR0HZsSt6kx2qSBrRgPVY8f2La/yaV5GVtLXgEuCRACOEEYqSU8T6560dwrwOZiBpyJwJJJioprJAQ3SAKIlQX3oOV7LJeNBF8k16wOfjm8TxdhxgRAQwFzwwdzHUg7fhXhX5Tqug0Fsomo0lt0bi/XIZDONCNvW0S0nzJdCwwUJz2PcZxKjeWqVFsaAROGeI1EQmhbUmp0X1G4u4L+JjaJqbpKAN6mRlpb9OmSHK6PAjlTmVfArATtEn6MTrbxUrGQ0TPb9eUqBqiL8Ai+hYBSKzirMb8F3KBI76J5u8X7YJBEuL1vfx5UeG9ATQrwSnzWwAfo8S627AN+dUWDHaPj2cZLX3ltkA90NL1mssQxdzXV4vRCr5wPbBqhLKp41iSW1jsPKXPfSbhazxMaELrKeSzWVw70hhHqjcIYFkWDeQL7QOYJeEeGYKFUd3IOdcDACqSXhQ3DMxvSiMtLYytHfwcTR91zplBOHy7KIlIa944KE488gcrbGtiMaxbEdKmZXy7uN9jK1fdNuaAoM39jUzImwMbOjqJGFk5THQYalwxpQqCYpSwYX7G0z7C3mOxBaAwACNADaUGJiOhImtOc1aoV7H3RhKarJqdoPwwVEoZfGoqfXSVDCA4oJGF71qAMhhsbqZRbiFWqaawBHAPGITFQynxV7l0oqOkZ7c9QeLsPUMnkDYfCxiNNxj/a9GtQYA/iTVb/CkUA+w5q4TF74hfZWYFcew8VGpqqRD2gLYaKmADSwyUDFAjCAAVUouqmRSMDl3K1cq3s+oMa9oskt6uid0RjMVAaKHtUOBVP5flFQ6nN1tcqpM5aHi8M2JuuahMRoEYazMkuKstsrB428iFUqzWeSxmy1qsl5pSc60ml4iN8QBnHJ5nFIa69U6ZHmA0pHqgCUEbo6RggwQRIqVBN0EkyoYk1WK7mYVICKZnXOxOAbQz2PVTblTd4dlybK0tS0dXWFLhPoblZkaTcM38ENXe15L/GwPlmIyAe6UtnMjLQ60QfBfreQTGtEU/W+7Xqg9e95vE64Ihe75KuNjVlf8IhlY8bqJStap+hisPEYNA14HC4NR4rCKR2YBzGWpSY7F0tmxr3jxiCg2yzxVMJz7lF1NawR87p50yuAQcGk59mmHwnh+76w8xKXrXu+Io9nvd4ky5IsF6DQph3ACOCKFU96aVa4DKJvRA+HMfCL2gDgpA4/lVWUYzR+abRY7G2FY5ro1ATBcRMQltZSrdKEBixO44DImKHUpcXDcH9/vrx0eWsU8rr6R4lcB51izBP0z+A3ItvJsm6JDBhcjB14kgI6ulmSZGmvNytdXZlAwDMdqGkofb2uodFqNg+QGZksHmSu6eV5HsN/bG8QC2p7vOYxbh3DqsHKtZ6sdKRjbGzbdAwgBd2mTNEiAu6UKQH8h3LALWQYuPBFwUll945aDXpu7KyqBrsN8ZUSfYZmez63BlWMxDwI8kDaWeAxAaBYUxENSQQQOSrSUHBcb98MuR96q/qeJufbfEGzQBbgf2oirAKwB0FVBrWvaXIXcbgqTNwq9zcBUdujkwRYicbhl+KbHkFJ1JgqgU6kD2MVgQMHBg7WglW7+f4UI6T2/e6kgeJheFyjF+q2zsc9Bx44RvcHT6cmRN6sZyvn3TuvSPLDgVZOa1/So36YarW5UWnbMjilkjgAACAASURBVGoqhKpczsTqAjQKogUugx/LqIli4nBVCDFNtKC72Fv0srrA0wQA100+Hqu+pFJ4KrAVdQxhOIAS9QC6LApfgw4Ip7u1N1+U1FqtQ2+GWZMy4UxKW1owLquMT12hVBSyqyPHhiDLsm1Rl95BN3KSN/lpY2PCKQS69eIrcD47cHCxSgsynmJIryI7hgebAXMCUHcVuQeuLa2Kg42lOy4AKAT9i69A++oj+PWVR1+Bv+ovH33lKx/Dlx9/BX/B75/Bz77y/Cv1R03KxpVTWOtE+XDLQUvR63AiLvqVi/WiwHxrh5L33R4uTNp54EqT1uVY7D0AtGRdywEe3tJk5rHacWIqEggWcIuk6mdNwCmAHOu5lVXK6hPwvd461jKWtndQjWHOHt35zdpjpPCDvLxwSyNcGVUb5SGiywa+DkBF66yQk4uJBAYhIehpSJTC48xT/XRxgaDDndBWaJBYVGlQCaSBYLUMzMKjtVbC1HisB27BKXJP1K7kPPF3WMkC76xfluS73/z1kpyyuhJ2wC6WZEM8nYXGQeHEipJakq4q+TSZSAuUHbpFGoKhaMIpGMgRXtm8u7ncSSGYBB66tvj6T+BYngf4j6GyFnuFC4SqSmcg0WX3vlky0Gj1qiQ/+OR0/eXu7u5L5wS6VJgX2zyNOVY1OOHEsSnxJzKvnwyOKR4AF/bXpXq1YshnJpf51r0bG6o3l+/MkgAr9iPOeVT3Xved3qQsyzQ5dpy8oJmJ6qXhPlb7QhJjmeqAy1cl2f3ww1X/H3+4+dnprZLUcyJ979J60rxQ6tp0jN8dM0iwYjSFHpS9iUUxdULr3oFrtAdON5wPb5SR3T1cfmBb477EelcGf+p/WZWAJ4k1dDa4oCabOSPXiEp7P4UhJFck+dqD1rdQlEe/OENP84OXzImiwrBesMh2rV21nahMxj5p6kUZMLqqwA413ap72LctOz65tmmzvfE0kLiJ3aLkcqOV3w+wDqu+oy5cFiNG1bF0d+9CPY+WizKoqo8v9fJbrdYnIMk3Ycw2R5tn37tNwU6PIdzZmV8MSecwFOgc9QjEkLaLWF2vhkRuJTx5pW+EjXHnl5fsXZJluNWncelETQXg2kyg747MWA3O3LYjYbKo79gQoKN2w6RcThS1t6TuX56TT1tvfBt07DOsnzkb7qwm5fSbX/vuhaY9tnTavXxE2SGuiCLk6LpwHBh/4ZvPBCoz0VOz4o1vaTwcFrRC0ORQc3Kec58m3C4DXpu6ioEEnpYAtCBiljxohNKayiFwSMAeFfc9XA23QEvXt9hc5Ne069PW+0f/6bu7px92Oq3N6ZO3f1R/9+M3Wm8b56h2WidSLm6yrAVRnmF+RLeYhVMPvrbuPRkDMqCBgF5RnKsGYzW7l9NgFbsai7EeOo03VTEDg3vZwKo4NR2zCFjjgtDL8P4YaA0tZlXtqcwUd9BiTnkaOtpVi3/+buvv/+bNj/5p47998Vmrfe8nv8CZePynn2C514fPTy/sBAZkOayLv6Zb3bgea9admKA8Dm4JXXkAGvUPmDeA0IIDax8UgUUbKIZehJ6+jnKGXeqGFlnhdF3Opzb1o2YSmZXjYbra8iqb04EF8X1Wl/khEoqDsG5dWYdI55KcvvXRm62/f/NXH/3lX/7q39qto5O666dACh60O2dvT5+fzwmWO2Srm7h4T7yz6s5sQrumzjwvlsAY7Ty39byqS77r8a6laCoou5mWrZeVOocpqJdj1WTtUnU13NUESm/B7yqG+ILovGDElpjypsBysRpSAFkeWPWahsrXkuxufPTmm63WvyJqtf7+V6123fNH55bd/tqPatEey6Y4VXhBXtU30SHedDGLO9C1Hma2dbPvxazfZ5YTa8qV3iGxZF6W0+piCdoY7ow1MUjTASCT3sQEwFytwaCypDmJ3Riv08B6igLtRAlMonfjNV7WkwnOmH9lJcifgSAgSeusFuVXf3/25zgBf/72JYz6bj0nEm1bUVdgBPMjuuDGXaQVmtt1x2YdhkYeyzzTcvEsCkzHa3X2DYKtpHSkztPl5XXb9jTJbYDhfgzz6T5jHAJIPF0DeupYgzGm3IB86tQaV3lsOmCpEhw9TDUWDRKRqAomfx6tBfkIRHn7wdm/ng03H7T+5m9aZ9+8s/vtN87OC5rf/lpjJzbBLeSDemcMFiSoiuPg7gITAhJ4HuXSw4yBcMapj7k6yiFMjETsuu4gBiduWl5xcn1T9t3D6clO16kGseWjBPUsgF7KrJ9gTk9CeK34UghpujnEWyANiKH1hKIT3uMY2a8k+XYtyJv//M9/8tFf/tnyQevtB63Ot++c3n8wvHBAP9xttIuoQlHTAcRlJKlIRImaCgLUxLRYJCHmV3HDpEL6Tr/QmsJv1ACdsj5ES2m4t5zedjSQsXQEq1MFDYXkkU+p79WVnTU/1QcwQIJpwE5JZGO5MqGlpkFo7gAQmGsU3v2vf/LmR2/in4/e/Mtf1VPQ+uTjL7734EH9mActGMS/3l1ZPMSRWskJFaQK6vUFH2w997Euj9AAk101D065i0XVkdDUVYqBVn3fnd+WzzWm+xAVSspqVIBQeiDqNLErglTiF6oHpqgwoWGpVF045UMUAZwS5t0CNZHaGrseffTmP4MgKMm/voFdh0l54/0H548aTVudRysUFqBTECuAalkeTHJteM+kC7gLNgLYBY+EOL5IcRkGSJdvOwPWlA5ooBssv2VNfTTr9TBw7DlYIj0GulbrV5QVfFymBaWJC6PBGK6cWl4qIOSREca3uoALTEItf41d//JPH/3JmzglH330q9rmW2dvnxchnDUS/Wk9J5YK1EoDEIlARcG5eAxXJguOxIQjlTNTWwUkCnw3tfQ6G6mzPuYjagR2Jzy5kfQ39oV2kCSUBZ5LVvqomh6AhfTsAYRcJa6J2ZhHhRhWVMGxB8ODqAN4h9TIs1xrjcLPUZCPmknBOQEK9ln7rEEy4yf1835RS+JaduBjTGXZmIQwg9wq8iA2CYSmCndBOSyn51aB23dpZHl2k1FTtKaEXSGya+bXV2JGodQrrUgPmN7FMmGCh50MwBy5zbnGi4n1TCO6DyoKKK+DjzRNL+gDNQoqr/9MAkuKTbGWZOPNRrf+7L/9268arPrB1x6AJChT5/knKFHNKB+7mutlJrMH/X5uUTdwCyE5xP6K5ulNhaBkQSlVzsE7KNQLnqFbu+RSkpTtXRWlHdpBGErEVg3iKZ0d90qJZfyxlLgBx/FhoJrNVBaoM1d1WwNaZqWpa7NKBpNY5FJdS/Kf/u2f/uRP/st/+bfHgL1nOClnX3xa69VZp3V2euc54M0ZfvbUVJyxOXEs6dr9ohtDzK3ZUqHg06jd0ES1oJ4zrpeETFzXKXqlDRS22VLEnZ7Du5f0y2i3jHuSJiV1ky6EamU261URqIzGYrBIEh9QQRF5iUoYYL8O7njMCCCbFfRNAcGq9BypyQu2svv8m6ePTx/dOX38uIPz8Nnuv7dWjvLsu6e7P2zdfQM/+1iYggeDcQz3kBYgigC2CyKAARIrrnNfasZMzSnA+rmLhgNjO5lBRMlY7AaBa3kHl2sD2vON9hSsg2rdbg/wtCxdTP4RM/F8DN1Sqkhe2UgOaACzi9u4JLh0jqWlGECOgQ8gfbmRkXh8+rc19m7u/o+Vub/dOht+9+T90bcbFAYcsl0FC10pPgHICjoVBettXYaLYIC/lkaCAx+gGAhLnXqTSS/8DnjwahDsL6/4xbtP43JmF5mmUAeYJKb6kQIFCeayzTAH4+u7rFdkmZ9gmtPDxRhcPyQMbIcrqqvhN6j/lfM5ORdl93s1Vv3gdA1dMC9/+sXz5gOPJa60aAST8VwlfQ1AGSJT4MfPAHx70kuL1KEuUEgZBoikwUQ0qS9vb9gejUbXTywyTqjO0kWpY75CVVzMmStcRmhbwH6AiUjmQMzSr8qC4VE2imoDNwHwhy7oEKEOcG1aoeM17/rWL37xtd1ayT77dPcf8BH/fucf1k97e/PxOWUGfaEgAtPrIiZwHhGMFIM7wje5nOR9ZurWGH2YKLO6NJOJuhZKZ/kty3ut1n1w7MF8uy4KIRywCz5dL3srgxCR3TJJlTlFOchlXbFOTMB+jtsT1DpnPcDCf0XxVj7+Mxz7/7x75/STtwGj/hYn5R/u/PvF4752LklQU2rFaiRxGaAiJoRqW2fM9rLMcVKVgh0Rfdbl9WJuHWOpADa3LT0fJYBPhax9p5w0W39REFHCbIKLwgM6Qg9UKPCDmkybmLoDKQY1VBKgxqgdVhN2fNrc9IffxUE7273zd/DPgx/cOWs9qF3Kg7P76/j3cVJvpFFjkARuI1FtsfhMx6WgsSvAr4sZjCX0AMwkm8WrTVXoTjy5vXlTks6eqzbZX5VOKsdukv9aP0zB8qltEq0I8Rgl6YnE0rklQR1qRK6wEEQhA7QeELShIEeNPXSa2f/Rnf+B/f+7O99rnvXgzOh8dyXJIyA5wDxVGCRcJOBO0wkRW6ZOj0Gn4fH2ViiIH6Oqe2FA1zEW1p7cthfM2HciXa1r1Qe8sROIDd+BIVN0RxBy/E6KwYMpPHc2Sa3Ak/VHPAhRsFS66td+V6vt5LsYhpw9erRyWL+4s4urwt/7pLUiXvDPj9fahZWnMLsDtWFSWb3qoMeB5Ux6OfPAl+FOpm1Q3grLb+x3ttg6sNW6rHtboUV79NQMlh+ASlJZ4kWKuxXmOEIDcEjufA/MjVuC2C7EiFZQOOhcWGI1y41es+3Z+o/Yva/h/T7cPV0Z5Nnf3vkUOv+gs5YE/kVJ6rwkq3PlNKjHWdUd5KiE527sOYHtaOjtFSVfwIjqXr0tcSvEzVn1gnxXVrcXiQ0/iPNccWfOpCu5GuXhFlZKqxZuo1rMLUwWMggUQsdyaTxOIzVyBiWypbrMHavpFaeek2/Vd9t9dLbq9j/83U9QhrOLR739p6c/+PdPfvKjO3eCpva3sOvbiIEXQFCYeTllttub6BA7YB3R3j2wR72OJPnknW0Gdmpn3TSSLzlL1rhfmF6pE3/G+PHWPKwVCKstxP67ddr5GUxymBAsjPd4UvYsdsBSCLW1IggcWyVm+R/PDb59+ugi1m3VjOViTs6GtVjAW1wwNJFUeWbh8ogcDHjam4wtG+tX7RBmWkoEnvkcJ73eaaen7+ykDMBY06qLLdbX2+jriwDGKOl1351umcpqr7eevpvgP5gQy99hWOxAbIhP7cp1KzMtBpkdzMygLArrKxeSrOek7v+Ds9aFIM30gJyd09O+k2XH5kHqF05e2rIY5y6E4A44KfD6W081og1w34X7bn3OUr18Sp3F/cXECYrJw5efRWa0RjDkuPtls+vX8ISXHr+7gSoaY6ZrjjvYBGBJ6DgeM8XxmCYpN3vzmW2W44MahX+Mvd7c3e2su/2g0zm7pF6Axa27n333e61P7px2WdIX5Xzh0EHJeGJR6ebBDIJhCTTJe6cPvqxAL/d0tBXVq/AqsIBswxgeTg9vweDLsmw4XuJ8/cFOXPHVQrXz1lsBMEeBCFksQAsiYCmAh2jxVJUHrpfMN42pI4PArFH4Fzjc37pz5ycrSVZ6ddY6a1Igo/0f/+h0d/fD1uM7p7IKYnsLCzSCfpKrqg/zboUJjLwJwPydfbAS20H9uod1urWn0DxRXjvB7nZR5olUircyWTSpV8VdHr1AgHTgGeLe57jwD2SieMfCtX2VqPvzOqXaLlTXqbnw7g+BJG48urP7i2YGOg/QuZy1fvG9Hz76For0n2u/uNvp7N55HI1T1a7r7pfzRZ+AJLgAug2qxXDfzLuA7ooHlIO4h4ep1kyKGY9fdmDMlTbsq3LvLQ8C8yYaWQwXdUk+/pUfMixFBLXbRjCjQIH0vdVmWPjGuGH1n7XOnnwDfEUzJ7V1nH33F63/5x8gTMRopXEm32z9AugM7q9sDmUyOocAKyZ4NLozx7QNgta9OS47IPdQysMNUDqcFN2R4e17769Nymg7KuZ4MAZ6d7ndXvbrhVRctL6HXiWyQL7lQxO+AjDR1+m/pQMavNKut755eucHjdc6q7V58/TTt1tvY5gIEP0hzMmjLz5sfYrxidTZejspSEJMuKVWLoFPcCBApHoLS1lwgZboT9vLQAhMquTWyzd6X2mHphkWrKy8Zy7rjoaOrq0YwnfejTHUgsGqDhfwtwQvwNd1nfdTRW8k+cmH/wG6/MNGkD/9Nv7z6Z0fvw2W/gmEXh9C+HvnztffeNB5jPGJqVXrjYK4n4jGeCzSchum/Rm6zFENNljEoMl77cUzd+B5x671Jc/qbackD03OLGH1RncXZq410X98eB/hDFRK2z6caHhQDiH+WpLDUtUb7fp5bS2f4Dd/8ujOY7D/n+zeefThJ9/++mf/9y4ygM92H5+13sZQ67FJVWfdrSHu4MfNe95yjjlOLNAqRqnWHJoSy6zdDr1ISogyX35S35VmPBT69jw9SNLFfRgoYCI1K+L7w7qQDA80mNcHOmC9a7ROkG6W6irf1Rj0fRDgmzA3P4J/8Tunm6dN2vEM/Mjj+598s4kZNTVbu7fm9mjoy0MbE4fQf2s6tZoCI5rDoG3OyyTb3v/S7+0YxqQY3t08xOTnfeBWyCSoBlOCe+wxB2jffxdRHnM1/rpkrj3R1EvrJ6BFTUAFBtKY+CfNUtBpu/X2D+6sFoMfX5bkKG92/WvRwzYyvjoV9MHdROM1lc/0g7stA3plGF/6TRfGC219NlprKoMSo01b7N3N6WodKThaevVyIMD+em3tqNQurwQ9Hq7iqd1PH5zVIv3gh81P/hxC4XN5AQuT8zk55nXmVPhPjb062APrGA+nAWoxkRMtffWWldvahkfW50qOEtGNpZ3b740OrSaNqUVPjYdyUFNSJtdzcrh9RZLnb5ytw6mvnTVrjB+uVho7rR+dywt9PLeTTSwpxXIY4dydDuqTsokd7x3tWwHutXDly48LeWlr91RzvdF3x2Rl4lB7aezbeXOex/Gyc08670HPA+f8jJ8nGUR5z88l+a/ARc77e/Y2rmf/+BfNf39crwk3PwG6Plgfufx+VqUQSbsTvTBGSVCv/w2c7KidUDdJHTr7zacEdYpkq2z+sJSxbTnztrEtS9woGwXJYetJV1jvJe+55vlRzxsO4c6jddxxurlSrtNHzx+hlf8EqMknu1984/HpN77R7qzn7jSR4HubMUPnah4n2cB35q32AUA8FhdWzlHrJHPHseW87MTEV09KQMyV+nbu7Szm+yeb+KD+MWee4yfvt4xlyfzK95PzKpyFRat6Ffv05z8Fv9h6UH/9VZPK5Ken3+q0zr69++n/FXS/8fyLcO/tT1HiR+jjq7GerldA2l2LWq6fL4atzobl5TaXjtmFJ9+f7y8WLz1Z9JWtszTJeksYQsVqK6rpdbNYb14oNVykTnd+HuqMesFMNNnU0+qnuz+uJdn9C4E7NfTqX55/s3P2zR8chmH4Lx/3Jmffw7SK8x/Q4oukWFysYm8lRVivIwx71HS6XbraFgdduHYsx5dthwFxb4Qx97ucCVmsSpDae/OL0pfNRRgKYtY1Ers/Hez++dnb4DCem5WlqDqlwXs/m759/4sP4VPPvxGGnbPnH6cOqh2w7DK8KBsxNh+uyphh0m1TCufVG9O+RDOeKurT6zfpjHrlbOccQS5tyzRGo1GmqP1mTrJ/uXN61vrszu5srAuN6pqZeX51sO18Zxl+41/CXn949uQgREpz6lGSL4eXioHeOP9ytAi72cMbe1h/4zaS5GaU3Lk/vHF821qWuQWRciOJlzx6DsHU6emsr5ncZhaTuGPCc7th2He6ZfH9s9a3T+tmUl1PXhJtGOAGf9sZaeHLMhR9+7qN3SKFgWegtduHezEBk/hqjUhfNZPiw877P/+L/gGzTCdwDvKiKg48tyjDgx7Yys7e/P/8x38cHD86xaMteDndrGskbt79154a/iWasSdusZSbrXMShotur9kCqTWS3PnHyks813HTquvIAvse9rqFm/eaWogU/zj9g+7p42Yjldvt7fResXXrt2tHLlHzX3PvjjHcWEz6Fa4z1xUYQePXdx/99CDrj6te9o2gsg7SSWzFHr5iJ3C73wgDxzs4cMKff/H8zs+avC2yeTfZ2hi9Jj79ml6+oJdPkb+ttYcPDwaWFzAs8dYgGqP9tZPfffz8i5/97GfPdz/+RhILnzOnEGZg9YNHdx591fvqo59+FbnY7kBQipVoupB2IL1k+/AlTsNYtdcSBcjXTUu5cvc5kAsI4Uzb4tzHjT8K/emda23352PfNKtM6oOC971nuyjl+odfSKLj2ek+l7ElsNzZCW/PmGwuDtKDg9t3U/3adlTg6ZivEGSJW+8VH4/AYmMGMRNuKH1+TZLHHz/6+IvjbPB/9MsBM50ri16nz3R8mQYuV+LKPqazFXfntsEzpiNPVfvLr7/eK2qecKJdf8PHpTaqsy8WJWq/8CmDuAj+EOv5LVWCu+AxH30M5OSKII8Kjei2TzQZUQ+P2a2r6dltx9Ma2cnCUl4sD16d43pZO3IICV76Fq8hJm2Ij8l2qmgmJil10DSV2z/74uOPHz2CuXgE7bJcu6fN9/Cnz7/4C6HgYV9YUBfhfoLVaWaXX6xyIYlN+6ba963Xk8RYRIS+LNDsnGCAKu36wAasMSFYdehxouumW429cXVgeZ5VOF9dW8Xpo5+mfavqVw74Sdcbo63bEk/bxC1HdbRjxViqe4NbgOdvVnTIl3t/1c12PyDEfsm1xlOsimQ+bjORBcdyfMFdjdj4UhyOe7IONE6JJ1SvMZ3Hx1zLdMJIJVRfMeGyvqcTW2Ddu64FHtoZNy1MdNzUA8Nmoad1++PXfKfY3RdghzfOfW1aO1AUzhTcty70qG9Sk5muDuhTl8KZWp/2x/oYFz9JjQKPfqoS3dU556nW1zltqhthpOKI4fY2Si3K8b1VyvqAliuS7E8XnDyd3rYe96XayAJLuX0Y2hU8UlelpjPctETMiGMZk4mHHnMqpe7TQOMaM7G4BBTspzpKTqkyBnHouP4UhylVpE8l1rsRwQgzidCIdfOsDGN43+H6YDl63ddrtVMYyNtfCns3UNRIoYJwHVSFyBhmQ/NKhgkRAADguKD8gAh1kfrPgd/jzmHoL36D5PXGcFWlTsoVSvwBfF9TqKoxwkGSjRtP3LxXOlLNi1vLub5MM+aCKM6tbzRrF3jAkMA8JwMaGBGNg4+OCNFZXFWDtASTwPfqxHUd7aOfY1KJmfUbnBR3FlRVbFGFaEUFjojgYQCuUu+awzrUa8zCaC/LzGM6scw0Xb7mC4M2Y6xMvvHiHLx9qqkR6IKi0AzhWLeCeqVW9Lamo+HhRpgqYMx4TDgm+idjlEcKLYZZHIQPD4fD6SLEejHbDGI8NQhPy1LhfiBJ/6rFG8ttS/ErE+ID01LGrzr34RXNeAq6f5Dccq2xx4lUmY7H/eBOWiBVPlYrhxvN4UjtZUKFYjKKRfgqvh1NtXQsCY2s/XpYO53hFhZvWjyvC+YjPJ6LoSTVlUR8e17gAFW2oNK0Yc6DxeuYvbGoIs+8rUIP31SBb8si1Ga65VUK02Kg9enF+ycOB+AwrEj31Lo2hAifAuxy6+Ic5PYCJaBAEBwrUrCoi6mRqhZXSmp2cMmJCC8GyGY2LkpXtx5c/Osk2bepHoe3jcLemGhMYYqgtmvilhAKgPvsMtXYyGAifGKBI+e46lEfDnvlnRJ47CbMgqsKfQCaiCd/MXL+8pu6A8uqrktjnsl8S/TrKgDndRSs3c0sVt7i6PGgLt1SqGVzKUDLLB1z087l5YDOPRhyRlUXz+slQMrwlVTl5UEZppjRJBa+BE1S0wQc9ol6+Zyfw6ReXSSma4GUzK5TuFr2JXP1l9tROHOlLK7iotHuGNMJHo4K4CQEiXRftxUsZU+uwM4w5FiIK2OiEe4SHWw6vbLy0S41RRW4e1YFDGe2pvk67u8+6qwikc5CrpbW3D5Agd2v8/aEvUZ42R5u4+J49woSG/t7i64JLsDGPVVU8XUNesk19eqctIydAHdhEhmBpVAs0mTdK3o63NZwlR2nk4Ka4hnSKvCYbGdv0eDlaFXIApKwyGS49FQnvtPXeD2tsUCq7V/hLJ0pnu2h6H7ZRRQGmgXKgS6SxFeWzYwT2yZ4lLCHBbNKrPr21dBtigdqc6x1A7+KS6ReGOPWOHPW5NSMuSRNlazpSuGPpduUppLxa2RW23iAsm5e1Uxjf+aYkdebbplYUxZBnDHAkmFFzTYMPMBz1d+pAO3HlaoU4FPEpOKT1Y6X+tjV4RaeBRPhGWswJyCykr07z5gfl6vIsR2aXOBuUvfYBu2KZeHaeK4F56/x1kZjh4HZusXiymAao+Xy5N228Y5NuCRAYLUJ8F5crQ325/Pt9a66DaYJiuf2gpYpuUnH6iq5ayy78/n+AR4ECLOVAA8QqKBad9gebZw8HK10cBiLen+Z6Qtm+z58ETX/F9VvbvPGYSr0cTa2rjn6Old8N7SI4/mpTvRZRZ45dZmxGScrrDO2fRV8jqwrJoUL8bqyPudyM3Ulbv8gZgkkAlyqF/BMV/DEuIu8g/HQFIBXcmwxU8KN8OVilsXGknH5Gvlu42lSlp5ys+i7harHvbDb2+IkKhzXCutXPJHzF8VMDxQ9onpG8QSGgJl4Lts6z3uCHAdCrNl7tCzBkINFNyxpfmWol5nKrBryAH0t8EqgysAKVIXp+mvYPPgmXaNpD1nI5sZVLnq/l0yH8809QRxTyxPmTRLnuFy92dY4ARape5bacxSgk6EZ4SmIziqD3Zn2MqeYhHmZDviEk2K4MR0m6WXEMOY5CKDgYcQMX+RS/6bU1MEjE++WGPnXtWGYJd0+nW2cnOzMrrzpbXMxH2HCc2k5mUL6GSHFWB4DhAAADA1JREFUO/PlqhC5vagrD2eM58dUJUU6UCZ4Oq4XNogOpja/t5zxIPRJ0qXZodFpHZ0sLt9/1APlqmxmWcL1LGlK95lvW2bcB0uZvQ6/b2/jERVW10/d9fmkqx+00Vjah6nT15uDsdx7q7UW462kPkonCUhhJZlihv2JboZYl0aLFW/CNZEZ1YAsa27a22rOLb68rGtseELarut5A/jlPvMqD5obWyZzv2SVxNVm7OHuZMVx8UCc6+fTGaO9lK9OOlIBHRuL7mzkuEFFC3oa79EsHJchczyYGCwaUfrn56WOUguLjyEoEMn8Jrkbdp1+DJOBp15QXfcj3wcws+w46b5eyPUWVtyRQVG/lOIKaBij/VQ0+1IxCHQoa15MMEpokBbHYakrpaduh7MwtLWQkSrMivcSVp2vkfdBbZrUsFb0Nm7g0TBZ7UVT1PXuNoWPaX38xes0PGtXDQIFWLlOvHPPApr+1MVzVxRN4JkCKrVcVh8tajycLTbuLrH4suiq/jtVN5hXxJlB2DdbHB3Oy9VwtNNxxaXe7AQAnErvXcsLG4uiOSVGqeqCNSB6pjcw5eL14vnOcoJHqKlE9XBxYbBTL3cMpy8SV6szJPj2W1WXtm2Dg0YINhYnDx4M0z5cEbrE3bEz6/s5ob2SEz+ZnrWGKwBbOiyIcWNJ8zoHIgJ878ClPPZRWoq6/obIAssm7PcgyIjF9bOAv2w7nMDtOIQSJMKjEQgvet1uNxnXOTdFF1Fh2/3YtaWUpjnBY5uM4dsbPRdPv8V66WApEvHL70OAHgIT0GR30TFWkvRyC9wcoHy0enkKhAnZ4mQtzCjk/gT3s8Kl6SzB02AzsJfsNRAY27CnWxkaPFFyx5NqfTBDfZAMkNh4kO5/fzo9hDYFmD55UtffTeepC8BPnRDQSvvgPs3p51OAjSzcBpevs2K+sXo/3f0TuOrFi7Sb5aC6ar2JlLJ+vjc/2VjuFXB1luF+np6l0YNYcRKnlNnyNRcfl32SYYdKJ89K3pShNzZO3TRcAhfsrD5pdJrT2RczTyF2oA7e2QHySu//tV5pwVv4Wu19iO7NQCeit96RbnTwYOQ2CB+WGWuOukBpTNvFHWYAiL0eJy6WzPqOOeMkCF8LgPFRe5pihwnLuyFoQhrVB3zhEVt6ni1H7et3NaaLAjyE65iqs3yrAvJiHX4O8a23TLAWfj7d9mkfzE3kOw8v5wTx2Jn7e5PUCUypX2zBVcw8DGdF6SFFcywwWP9L1UDeLomFp2+kLksDphRd75nELSCK45xvjm9fvO14c3mAm5OSAJj89DBR1Ugp3g2UviLfmuMxee50uGDESsCIeLFY36DTHuKQQDgwXS7ni+3Cs0Szq0G1KzfuF3jWJS17JQRe3qtP831VA7aCmzKwKhKsPcWtXjDnx1vrMNK4vxWuo+NhaCG9zQAst4f4imOP0sXUJZZKvz61SAAMftreh/5UPYhY/O46QbAZhvcu3ulsbI7uhWVE1gevqI6tqkE4Y7omk73XTahi3cKWTPAQebBVC1/oiWH19rkXM5ZZvg6MlvgGCieDQGOwaBtzk4xjIp9sCAVw4vMjwGGPaMnQmB74hDupJPo67DEWWXDFR3Tah/uJqF8ZZicpmHvQZ5RWXx8d/TYLxMa+LvLcspzctlUNTxqNL72CYGOixjUZw9I+TmSaUKRWRmfpQc+xqu1EwwS2fYS5PovwXru1geccVmWlqs6inlpjnpBrL/8A1rUT1EVeUio06aualrzqBN0v0zr4th3KpMa6QuEVFZNLqmosxkQiQzaehAD443ozVDh9ozU6UIgDY79n4HZelZijaUBUEBOPrR6FuP+5m+ApTZjJa4cOWb2g+lJrz2fP6qNG/Fk46XV3XpOiXLlj5uB2QB03hFjd+eaFIK2jREbgtxbzdyZAfoPSx9NVIZg/gkBSVoQE001ZSxI9OQLq73ukfh/U0Va/3l6oEb8I5/OtjGrSu5GQMzYP9wqh4z45465xAydfoxlHCyfNuVNmjk+vJgMO8xhf1pcdeJi9neGhlw6oibHTJ3jktpIMDwVKomhPjT34SMGIjlt5Nrp4+G+JxxnJDGIXouXxbfhqLMPu8vWN/GYbZZaVV1QZF8rVjTijwkrrzfS4Mt/DQ8nr49sPA0IGQV1O/JAq9cEGTnsIgb4PGgUaV7+vAl9Xhmmg+ugQKxjf6vKM9u9iLi7dbzoPMHSipWK/dfkH7S0GLEJ3c66QKkFfRncMCM4g5MBDU5yhAR5RRY4jh0aIWzHAkJAwT4P6NEaMkAeVT/yJcH57O/hSrbMZBpSmDhlfPVD35EDPA4pnUYluvR8S30i5BJYSjHERwmh7qxp/OsLae8KBEtKnRmvq1CW1yTHSON0r/MHvqwLnZru7cWAzYN7WlQTI3Ye92KxPv5w4ddZW32obhYqnrhKleKt1iKfL40Hg2geGsa3h0lz9ItFlffgjMUMfwywhs63XXXl7jXY4EcKsxvHlR3ZG2wGvz47iYdRsdUnuLQF++6A9WPdyH6MPGwuNi7utDQRfB6jnYqO72hiTxbgRkEAo/3qLVa/V7qc04nF2Ja1xODPxNWExhBApbkXE4zWDXp5oeJSjvewYLzCarN8Pk4/qZQYlY/lBeYBkBFcpbYgKGWK8mr02N/yNW3uvEtKpLr9jth2CX5AFWnTlYNGEy/D4YF4I7HMybLXxHWtqjJIMDlvtGcW3sniVCkFmZOMWv/r91VGO73t7rczP6zUIzT165TVvI+DZdla/OcgBvur1IqfXnciiXxWY7Bq2hlj2j5IAzp60jC3MMvdEaibdXsqyFI8Bq924C9F1/3/dpICfOqhs70ISYz6uX2GpCIsmFlHTxbYTSzcNlBSceQR8bIrvKFT7WFrOT1qde2Dn+oSybmBZXnmygAhuwoAIwaXAO1/5YoHftSjDuXvpMA1ck2AQGntJTzo29Go4nO93D/qK1oPBx/Mqp/W7uNFOFP1FB7FXUTMToqbu9nyjfc+Ca6wevtvAxvf4vGaA/rqyXM5CbunEcomUUWIOsIr5EN9bjWloPNwT14VO2GpO4O/vGC0IvhTl2FqlAPHdkbTrTyQLdB38TvK/VJKrYs0ZbvrX0yI1gbWQamvaRv/+/1d3NT1qw0CUOBZOTD5MiCGfkATCZyElYsVqV2wvlXqh5974/z+jMwb2ULFSl65g+04cOMSyx/Nsz7x3HAlSwg3Xz3NC/KgRYVWYQNO13rwxrkK8/mG5X1gaXsl/veHq+hPbQGOUeFIEFgUuwvypXOcuJQxXF4wke6GqqAB1BvT2I9AYtQ0TZqf7VQ7LjOyGLB/InOpUmVreDdEKG95kJfw2QZNs0qS2K+RAn8JO1oN0ckDTRpUZm81e1ChhdTWn1JZ9z1C6Z11JO9Ok2g/w57U1Tx+BbAz7qrOHQ6AgPOCn981O3xMJRHxlmr9QPQB5l64zp2xsBRCzwplOlHgbpMPAI06a1HUKS/SGSf4StrmWLBeyFcP5MHU5ljPiHYIToP9gZB44juToceqOFbUcBGKobhsYtQQyYzt8LvvadZ0yHwjzwYI0MA+dBG0xlHQjM6hLBxSbus1D5zwSRp0yAm6miZbPUUBJY100HxsO3JVpLnvxHcP9OJKXYpYha7EmjBwNB/th4mv2CLUStt87nKBfI1qWuj+fEpgpj/gi6I+UAhgMvm2gZP2iuCgKcUs8VqohpZQC3f3g03YyQTctLcE+0S+F0xtyrYVlqJZAHRsWUsIhC0mknkRzLaNQZTvl+lIZ2S2RnQ6nZRX6Fjf8/NtzTpWmogsnE9Yy3FTXOba5GwbWQmCpNKpV1dti53Rb7XR1fpi895y8IpovqzW6HZp1rKuzBz/qnhnKw4sqTQ4UGMQrcreCHfkJ/1/fc+t9C69uhOtUIycVHWKh1gCK4QqhnzzWzirL2dXdCzfDYh+0FNPX6Sg2JiglRLhIwm7z+KTgyX+9TbwZohrlp4Hey2XIAuDrkGGoqFb5yDW8WK7vveG+A+ZiPN8s5+NFVsbcd3SaGpOXH1E5q5f1tvw0sf13ODV0ZrXHAz+27dU5NLI7f9jVMCsBEe9c1+z6uRDV0554+I9C422Ys/XmynaL9+A3o0Zx8MXg3oI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996324" y="306918"/>
            <a:ext cx="6707652" cy="644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779252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</a:tabLst>
              <a:defRPr sz="2100" b="0" kern="1200" cap="all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Портальное Решение «Решаем вместе» 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0"/>
          </p:nvPr>
        </p:nvSpPr>
        <p:spPr>
          <a:xfrm>
            <a:off x="791580" y="1419622"/>
            <a:ext cx="3816423" cy="1066171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Портал «Решаем вместе» </a:t>
            </a:r>
            <a:r>
              <a:rPr lang="ru-RU" sz="1600" dirty="0" smtClean="0">
                <a:solidFill>
                  <a:srgbClr val="002060"/>
                </a:solidFill>
              </a:rPr>
              <a:t>- </a:t>
            </a:r>
            <a:r>
              <a:rPr lang="ru-RU" sz="1600" dirty="0" smtClean="0">
                <a:solidFill>
                  <a:schemeClr val="tx2"/>
                </a:solidFill>
              </a:rPr>
              <a:t>комплексное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решение для органов власти для реализации инициативного бюджетирования и  максимального вовлечения граждан в решение вопросов местного значения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79500" y="1276350"/>
            <a:ext cx="3852540" cy="0"/>
          </a:xfrm>
          <a:prstGeom prst="line">
            <a:avLst/>
          </a:prstGeom>
          <a:ln w="19050">
            <a:solidFill>
              <a:srgbClr val="00A1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79500" y="3075806"/>
            <a:ext cx="3852540" cy="0"/>
          </a:xfrm>
          <a:prstGeom prst="line">
            <a:avLst/>
          </a:prstGeom>
          <a:ln w="19050">
            <a:solidFill>
              <a:srgbClr val="00A1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:\c 12 2016\инициативное бюджетирование\Презентация\IB-main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2" y="3471850"/>
            <a:ext cx="1812053" cy="13604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c 12 2016\инициативное бюджетирование\Презентация\IB-main-0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4"/>
          <a:stretch/>
        </p:blipFill>
        <p:spPr bwMode="auto">
          <a:xfrm>
            <a:off x="2177038" y="3471850"/>
            <a:ext cx="1795261" cy="13604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c 12 2016\инициативное бюджетирование\Презентация\IB-main-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212" y="3471850"/>
            <a:ext cx="1812053" cy="13604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7604" y="1493128"/>
            <a:ext cx="2449345" cy="129614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rgbClr val="00B0F0"/>
            </a:solidFill>
            <a:prstDash val="sysDot"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41663" y="1493128"/>
            <a:ext cx="2449345" cy="129614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rgbClr val="00B0F0"/>
            </a:solidFill>
            <a:prstDash val="sysDot"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80212" y="1493128"/>
            <a:ext cx="2449345" cy="129614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rgbClr val="00B0F0"/>
            </a:solidFill>
            <a:prstDash val="sysDot"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07604" y="2969292"/>
            <a:ext cx="2449345" cy="129614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rgbClr val="00B0F0"/>
            </a:solidFill>
            <a:prstDash val="sysDot"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41663" y="2969292"/>
            <a:ext cx="2449345" cy="129614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rgbClr val="00B0F0"/>
            </a:solidFill>
            <a:prstDash val="sysDot"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80212" y="2969292"/>
            <a:ext cx="2449345" cy="129614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rgbClr val="00B0F0"/>
            </a:solidFill>
            <a:prstDash val="sysDot"/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89204" y="4758993"/>
            <a:ext cx="2133600" cy="273844"/>
          </a:xfrm>
        </p:spPr>
        <p:txBody>
          <a:bodyPr/>
          <a:lstStyle/>
          <a:p>
            <a:fld id="{AE3344E4-5E8A-4F97-8707-05640C78D158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AutoShape 2" descr="Картинки по запросу российская федерация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data:image/png;base64,iVBORw0KGgoAAAANSUhEUgAAAMkAAADcCAMAAADtA3UfAAABwlBMVEX////35wD/7wDv3gDOvQD/AADn1gDezgCllAC9vb3GtQC1rQCclACtpQCUjACMewBSSgB7cwBzawC9rQBjWgAAAAC9pQCEcwBCOQAxKQC1tbU5MQBaUghKQgAhIQBrYwDGxsYYGAAQEACEewBrWgCcnJyMjIyMhAAhGABzc3tjY2ulpaUICAA5OUIQEBAhISkpKRAYGCFSUlrnAABCQjkxMSkxMQB7e4S1tb2lpa1CQkp7e3vn7+9KMQBaWlJSSkrOAACtGAC9CABra2NCQiHe3t6EYwC1xsZKtf+9MQBaWmvn9/cQECFzc4SMAACcOQA5KQCltbVjWjmcjIxCpe+1MTGcCABSSjFzY2Olc3MpAACtISGcUlKcMTFSUimEGBg5jM7OtbVra1K1SkrGISGcY1rWOTm9Y2O1nJxzMQCMWlqcQkJ7IQB7czFzAABaGABSY4yEOTmUUgDWlJR7c0qEveeEvfeUjDGMhGOlzvf3ISHvhIS95//3paVrMQBSAAAxhLVapdbnSgBCCAB7MUpzQkIpWoRzITHG1u9aOVLOxqVCc6X3OTm9jABKIQhzOSlSISHexsb3Wlq9vXPn1kKtpTnp7hWtAAAgAElEQVR4nNy9h38cyZEm2pWVrMrKzPK+y7U3QDcaaDiCJEDQgDMaQ43TUCO70sjOaka7K2n97u3entm7vef23vt/X0RVNzypESWdfrqkA4GuqozMiC++iIzMarV+321z+8XTF9tPjN/7g37frT2dSpW+OHzyh+7Ib93ayYtttT9PNv7QHfmt211bE6pP/T9+Sdogica5f/KH7shv3drF0x3VWxT/G9jJ4X2m0l+++8cvSafdSwJntvzjR+HWZsZVzfnjN/hW612XKISedP7Q/fjt232QRNFO/jfQrvZTjZBq+ofuxm/ZjPZwZIwmzvGOMRy1jc4fuj+v24zhyX5QDEduUKXDbTd9OG3/UerY5vKpHQW+KFzGLS8oFNeUwb3hH58sm9tZrBJrTKXFXNcyPT3QiBak0z82UYYF903N565mj01Txn0pYl3XBR0/6fyh+/YbtbsFtTTd1nRLjz0zMl0vspkqfSK4d/iH7txv0owl0/uUWqoq6diWkWn3dZcSEalCaFn7D92936C1t01fZZEmI0H7seTCsimjga7Zmup7R3/o7kEbDkebX8Zi24VkCufcpKawbYsKKalJLaozXZPW8Ms8qj0a/h5xbpRKMzn8EvdvZzplqi8JhdlwQRLGqKkTJhURKV9KkuF+38/nnd+2x7c3Y+roOqXu/ujXymJMdNOiVDJOPcuzfcYkzErsU03YqvfrJWk/dEydKuOT349JjVKF6JT71sHGlQdsnmxsnFyVzpgHsQbKBHg1kE6lC8+O0U4UVxXj9Gr3mss7l68ebgc+57pKguXvQ5D3E6ooiqozyYLte5d68yR0xWTr7pUPDxPpM0o1atpxICnzqqrPNF0IHlV7V6d0I7TNcH7xPWO5nVjSpho8TckPO79zQYylBHauM1dSTrVq/0KUJ7HUg+TqQN/NaeVz1Kax1LnGhXB8rnOm2zS/plxf98DHfH4uSedJ5uucmvAcFeKa7d+91R/GRNGtnGsiD4oxyS+CwCcaDH5wTaMPAapgXFXKdOKrMMCmUFVuMqG/uNa3r6saVf7q/JubqcKdwQBUM35GVUL3fpeidICcLzPpeYzqblqakruSz89/vJHZtJxck6RdKMwVlAoaUQqScB5F1Ge2bl639yfbjB5ciDfNlYpy4e7nvi7igVUtDjeN3400xtHoJHVy12KUx0+nd0+40O2Y7p9/YLQj9Wx+7WHGXuzqMCdcA1VRASeIr6uAZnFy99r9RzPBexe8chpolSpofjTaD0zqW9bASfamvwvXAgYYg5Jw087TBfqSqamonrAuUOXuNlXM0fXrjjyq6yalPpAUaqoaoKrJVd6/gUabhaoMLrjYYa7GqqZ1QeCje9uJy3yqqma2+FLu9HLrXB/bh2CqVlVkxdZy1O7Ad5ZCUTw1vwhnQZGIdv/GjfZgLnxV0QQHHEbjV7iuqzepytAlRF7c7ShTLEq0bdTWznC6OHCcwBbUfbr56o7eaJvDzpX/TyulcmxbcOtwLVpEqFTOnULHuPvE5vnohi4PHer7duBacT8GP2/lHvO5fSNbZLT3mNgenl/eWZqRRZRidf+7OZiYDBJdbF19QPvXKNwo3Loie3ubxwwMlyrB0fo7Gol9tuw03Zie5N+ZT5Ltbe/FydV7G1/PpSktSQWou0/ByzPmXveK05P4O/tZujjpv9hY6c8w1QudxKv/GXNfBzsz+1F+dVJOwlei2jDM0iujdpSwsabpmqIlq+s2PQJPOqgfZEzTAGYrcPJBQH2zeHjlYcNE2BJxQoCx0MhymehfSbG073fHAlE9CGKVy8mT+vK7O2xsErr+5J5FNLAboAtXTHHYzcN7LxelHaaEbV0etqOCBQSdrfZ0hTkjSpg53unU4+UxrgpGncQCo1ClecXrjQLTZqbgfiSFz4EOw6RcNifjoexTIHLcCQQVuuay8n38/mGh2UTJV928B35M1YjvXYXveznxwhswc96edHllVo3irJ627QeMqKqirvTCyBXAluP6rkNhqi5nUjiJS9F1SP6dS8M0KosidyzmzKzjriUHhVMklyW5LziElIKbjsO4pUuIAX6Jlxt7umeSqulm5x4YjUq0TDiXJWmXzNEHWy8jmO13GA8LEV76+RvDSg18nJWgudGwIsyjtSMzfgm9YAyYSHBg6dQ2LaFf5rmj0uNSEFrGCu/GRLOplV1abjSemnCNLX1aZJwxEcWUF7UxjlwxIKzR8rspVQAAPSGuDPC9vhV6Su9lkzLqqkWQVsEVS5k6msdhVMyduhNTl4AzqXHM+NwGSiIoZ1Uhqc8pKFJ8ce9hqRBTECWzuO+LwiR6rJL8wp0YhQ2DwDkop+MzE9SPWnl9+Wap9VWtySRPKxhG1Ynk3iVBWsMem7AeL15GlQ9TWlIrpd3Lk2a8W3FHV4ha1MMNPNLVm4m++0vdorYAvhuUpi+gS240Ppdkc48R5ipqkMYAw3E+4cQc61pxHqgZqW9xwEUpikwwnQvf5s2UtrcgLFNrRW0vOFGIx8TiMpgYG16QkbIf3Lss3qW2LESpEicOFldAYeoJIOREe4oCLi1i62WjQyPbqqgvIuD53DIryoTcXg/CsEeJC/NQjN64i81oz+F/FVWKNTExNgq/0mKLMdOCeN/SPNNr6JexD4RI/Q72csMiqk4d/yrijlKaUlI43uIl6LV0JEhCe+bk3BEb4EqHhS70iU8GCIyHDunTSSPJkWtGuipcwC1uM6Askq0WF9r3AogOAeU+uLCb9oanKUyqcn/1vU3LZLpqmr4OE2LpmmBmAwjGDheqRLs4SsBATc7cadOVpt3d6gMbJ4AzOy+TpGAlxAS2a65lHW78cjR8N9cZiTPiI0vs7EVj31k98SloBwyZrmgKBX5oU1brgDF8MdaEpdJgeZkuGssXvuIznRZNzGl8rgMT0ygiI1zOY9VtVKjdo1J/D+XdCIg7UXxL3tscPfn+WjGnCcugn6+QZCP1S4jUSGJmjV96P+E+63s0FrpwTCXF64Y9OdZnzbDedyx0myiFriowsnXA1F4OqHA1xd6/zvray1xXLFeX2/VPIMbSVYhaYBw0uIVgaaNcc9ePk7oHc0tJGVUzOo4BWryNzkrQgAIOFHn1Mu0adfUa82gh63DDeOhWYzu2vJhYzjhuuFbn6EXCeFJr+90XEQypBpGWruHfmF48OslNATGJ+51bMsBG+yTgNBK+dzKq42mKl3OuAdvWdaeGi9F+rDpFkxeY29pAFMSvxn3Xqty6V2/MKzcm6OGslyZfhjOag3dViDBdZALGfmmbAnw4YfsVfLF4o/7Y5nJL0uo7h20wIfCIwIsEg7+ozl60N58ULgRUvv3BtH2TrnY6uBLh4S2l82JojGL08XUKBpr1fTCF4UkheLZYQeBbgWbxfQ9ovSmYCHqofZul8JB16CU/eNkiv7ElZYIOndgMLzJOusG9rTKIi+mUc+Ui0dGebsemnZ60h5kAXwEzAKwL/MnDk1yYwMATEKPVaV9JmNQPGGLezxi9CHwIVrynyxxIGbIy8Cqcu4ft+/uVkMnDc60cZgrTPzgsXTfpzdMivIvmzpimqCphjvpSz2i8lYmuDo5I0UX/oYE8bG5sjqZP7rc/h0HILtTeMA6nn7/Y2gkzJgCxIiHgtzC7RQ5B/tbicDg8nD7Zvh5HguZsnUynh8PRvTAF3uh0c7goikzfNIEsxDtbW/uff//wUpbTeMgV4o6ONqYQNU7DDQMRmAucEuK4ZvjSdNgwNCcMVVAhSol+fLmKcZeCEPdajr0D4kyCHMhUlmVpmr6XJQO3cJIkKYokcWLnFnPsLCf9oMBPZInjeB5cm6YHcH1y7ORBumhfj3LaE4CgVeJlhBFKe4tjrgoGu+ff6uIN1AeYA8/2gLDBRwkLURHu1zB6NyAk2r/esc39tObJKhgtmCw0QmreDANGqPPwtgEzRgdMufgUXqs2F8N/WW//hrocWhBR1t81kPR37hXNxYRlZjg87/lFG4Vz/MZGSRNKVIqi5KgczRgNJUzJVUhttzfvBQpgLXQF7qtcaoSokZcu379tgbRjjPZzqV+7AB6nwdhXvr8/bF9dizRe6ETU/rbGj2EJ3VN0uEEgA6TC7Wn48PIFxjwIUMLOTj8YEMIEUYneOw+Lhja5mqZqTxfdogyIsJW/+qBM/gqzBjg1qqbrmu90d6Z3jeFt63DwTWO4mCVS1xG4VZwNjbLPyw/+2qcWEXDXneWVQV7GJDpfzD8KGfZsoBGeULR3Y17W4HTejnpUszBwAb9XgJ04IDkxe+tb3s1JdBm6R1uBAGSoBMmj/9m5F3Y6/19QWBHmvyOWT8Kt/ZMX6fxW7XrS++BkbxH2jm2IqeHzrDqW//3txU6n4wdccThReT+9XIYwTYi91rnO3MEp9MBqc89ZGkAwA6pcSR4fOloq7a0hhJ6uFRESJ/UVa5vtLCuaXty93TNR1QnQONr/fzuH4RI4pq41mkVwdhRqb1/Pa61EAZqK86A21kJUDYLJk61l53+yCjSG1DaWTi+GDe59bqGHGV7yLCGKNmAAXO157ieWvAwtU493u64PorRDN4enHGNYoE3WtmE8dIpz6Gpvc1LDB/ELJR//98OCq0pj+jDMaMCi2t54aYw9XeQSPbtGgaY0NkbdkzMKIV2FEAD3Ug/OLd/YrrbX2tMOfYIM1wf9l9lGq70D3e7l5qWsyxtvxWbKE4uFw85JYgOGixBiJGIu1hrSns7PvcO7x/hAdDtEVmZgYkipIgqB7BBvcctjB7cC16pvw1ls2eBNGSio1ghDKPNiM0f8r+9rnT/scHt5Tsw3ULc0ME9Fc6udTnvhsInsZyK8kKSzdCOI8PKc90bGjo2rC0mXove5CDmNc6i/xzCyVmq3E1hshcSKEjH4gmtEYao+u+kVz+cklETo0HmQXJf1kMCNeMVLvRkhFGedyTEuOZhhiUIPQmCP1O+OjMUAokLiJlcyYVNPh8hIGQeieziccZzDtB6A7OZanLGHwTAL1PqxQd+VpIFizLIAgkN/Yq5VO9NbLX64KHwFPqcJuF5InBK0GZqLnNZEyR3UWYP3b1za3jFBTeKeRNedTdtb1hgoMXEGl7WrtZloEws+13f9ycayBghZuPC3P7uR/TTmYCa0iyOIslbcewa3ZjiYPIKJFJREgQ6ea386PGobK/8A/7bbw8O91FMVtw8eR4MoIIILCV4TBb5nNj7GCW2U5MYwANeHDkbYK9C+xWgRWw7Mv1oK+3I9n7HgjoO44QNIbSzwS8VK8FILgKNOB180CNAVYOPgD2oACnzmqoQzNBNAYaLaOuHAI1XazybdMGzyG8Mw7HXTwNRUn0kYWp9QIMAoPUAqC6jH0ePXLsaEQSmuIF+n3QY0xg9ngQ/Ci63RTl+OUcnNiVpcJgadpWOWteJT10wXOzbqlxtHIIpz72TnKqC+BdxFc5O03M6KAaiEZXLQMIAtFEXz4XFUiYAZSy9wDnbuNwPWGS66Tl5ZmL3XlIFNMDwDjaQQ4biCWpxotpOk2+V7jgCouUqNjIeLaYrUNh4jENFwsQW8tcaGwuE7V+ZvFOqJQFdAfI+WO1toKrab49XprLxGVFJF9sKNodE5Gs23Kvig0AYSgmCKBq9RRZqqroPXKMK3Di+e0h6+u5hRgsFVZGvwYVFHvVQ4VIcBkZPFu0PDAPYQBsS5WtjWWZQhKl8sA/Rax4uFsGSDmGWUXwWX9sISkxo3iM78PKxxxDKfaeAfY/M8XDYwk//G/XRvhNp/NJ0+3O+VAfVtlduer+gaoYpONWZCKBlparpxRS/b2wKmgmpUgjgEk82a3o+FKm1NZr3tvY16wccYLss6ldI+H8CNyodoA5xIjICahyGLeA1x5FnFw2sxdrvrO5KsQbAIj1HTYiuGOZGiXGviZj2TxnKIcdRe4kKwx9yyZ5kxV2UgIabXURSYEC41TtiVAKIzL3BGmO77IAh8VtNF4AFNYiLr5RL0cZw/fXIEdnkPfeEbD9cZRCOUogukzAY+qCgy7ApSR1FAJbo0v1G/u0zVY6qsXV4VDlAhbTMS3SBha1Vsz+rla2CBy24M02cdhOGsOwtT3vdUIgfIpIC7Ui0izFQo8S5Tos2ZDoY0AJXSGCCwzlXb04g5oAGgQS8Muy4FyMkWh7UTMUbhWsWeJF6RO5qUCK8i7CEdbtxZ5fdvplfaD3MTnZweKQjYjSjMpnmah+baQxrLPJ8v5/tPK6aDDziZhx4bu4MgT10/jkFyCoxLBUgGY3AEYuQFrtxdAICoOdd9xaeEMVWLBRGekKUTBJ4t7e13lgVQXdFP9uZ7y6fVbDV8oy6dZHbqm+gW2CzRCeoLqBeJXbFzJe99OBoOAfh3PNOGz5geegrihfWFppM53USkq6WudsH9/hhdNPDq6bupMIPtvZOTk+0wsyaBqtqcmBT8iqIrtg1G5l7kO6dI/1hfAXgGJPUVDT7LJoEXbj08OXm4X0iRzw8fWhje+FZfavGKRoIJe0lmHXA0WtHLaopnQWREoj7Qq1Z7czQaNYtQG7OkyLr706OFE1voE9MIRWHhMWplmjkV65tru5qmGsGmWOH7h4mah29hQAUB1E64P0pV4tb1B9QHKxhHKlGzNf0zFuCGfAYxOK39iB7rpD/fCMOTmpAYo3e6urnfXjp6fX/iPVypwdwTnp+MS4AtIkOnBiXnGNmRB+z9cK+XJsWkMciNUmeYcf+rp2EK4whMpOfgtPipA/Fs0M0T4vP+ylSM0bbTN5mb7bXb26q8WMEAJ946LGDUGfQT8Amcvcs0wtaUe5oD1ZLgNSl6HjVyKek/xKvWk9Z+61hJDlvLcmCZVlWu4rTOMqWC9BO3RPCaVbWHnyELUVg+2/lc+tRnWr+RZFTSXtgrgG/EYQ/RgfAehFqgi7OYQLzVP4AJJYP5GwBYrTpehAYPOiq19BoCHnrAHzkgLJg2uDqLEW1VcmAsAIHtgcAfUPjLhLDv4VWP21lI9CPDOdy+rmEFIY1D9AfEyQsYiGjG0Ik8m9WMRTsOHTDLwSQM/X4zXu1QAI1wkzKxNOHkGsrg2QJDqQQihtQqMBhWgyWoUJ0ENIwGXfbKh9eAw5gzUlfewNDrGnjuiFgrtpIpVNQJcaD/OlB/oqfXWeL9Xveoztk0DNg42TemE8ybqmm/xzAHgbGMXZm18ieWLvIyC6z+jDa5V+Rm4wQ0k7qJw/Q4iFCGsW0C0VQDj1iBdayooL3OfDG7kvnZDB9e60vrbgHcUaVg8irTuWUJrjQr60umCjrW9CgiEGIpNiD0DZo9DS/XrXamvXABtF0FpHZkqpgJ6gu3Ja6o6LZHhZsFAvRflv56xeewVCfgFcGMNVYI3bXBqDXbrKfFCmhqd2FoGRhhSLMrfmg4feO6KNNjIoAdAl0XgusO9dWaeQDDYRCxol8kAlTMJObNCOb+lSKxYSiKTCWap6sTVpisgJhIM6mNAatwOA1cXkfQ6oEfzN9Y64Qle1rj/lUk5a6NX9icg3S+lwfCI6rDIGbh9ODyct8tdQp35zAUimJGSKk08GXMxHW1jYDrPIGOUE2TwGl8dXI9kY8rJJcF6fmqZxEVVFt68UEA8KxEFEMgEnlM002d1NEeCQraPc+uDEMax00MrSBVVuPYB+xmvseErssy9hgRie47QRKVv6YOchgoLvguqsbUpFqm67xoA/OwfFL1VUuVQGgATXV5eURuNvBufauQlhJboPV+d8A1n3luJJFYeJSswmRwf1HmX6J3iBAuZukBVFAU0MMBkBEtmLhBltheaMFQSNsOgtDhs1dvF+3MTcnxOQWjkpQD4uejlpEKhfaosBVHR0IU0+TlgX4ztkyGGXNN8IBj8AoySJ1+UYKjM2vugNiF3AuIhpZfNl7jfk9Ydl0caLMmMWgGfUXLNc+zZNydeQLIuhsEqev43bdeKcrUERygVqliRWpWoCj5vdYQLNdySKRFDjgsXbP7r6hvqAVx3dxNhQfOiVllGEAnKh2YPA3iOlaFieKoWjQGonY1lllOWCMDPXbqyQO8dvRc9LqTnPM0hCmiYDFdTKfM7nde1YuDiGvAFUQMga1uA7faMqYVhJKAaarfRx+vucX0FXfA/LQfECtjOUSStNuzqd0tQ2HrY5wVmBDtWbcuOIgG1Dln9RDcHN2FYHu4b0WWjrMWpy6vp0UEXdupVGG5knUdcJiZG+rEp3z2qg0Lxn7gI62mMJ66Hrmqkgz3OBExBMyKyYD3RZpT3rT3yzNi6/A5xxmDZ7Z7sRlbTDdnflpYGGgRXWZOzYdtxtO33m9tYrLAaE3n3e1su3w6nYeVsFDDiXQHgtYJQsfB3A1Asq85CSWJCRwA0Jx3X7Gpz9iA+O5AghRwM4BdTuzDVFUrFASL1dTM13ovX/nA9AtyV0XruQHARCp1AF5CBpVd1sUaOrdjq873MVPO3pmebJcH6db2RmteAppAM62815W0jk5UxgR+CWbLnfdqmcCzpLplBi7BxQU6eYUoGyEjDkqiQ9exbpDeC4gvMNnAMRArqD57hSTDMCa15nT9TMsTDQcfXHpXSzGG1yJgZWjrAGJ+EmZ9SesHBTvA/onXS9O0GIxFZMWW1hgUYxFDJc1pARpJkaCaSRXriQp0HWbp4OWiPAFJAIAxJiRg+1LVupJEMF4q5udVKjQ6e9nyM4wDRITgMTTi2sJJPHgu4intsrFEzx2xWm9wtOEDvvScJE27CSmW6Bb5zANC2Q+CcQQIVisWME3hQ+xHgOoFHC6T4JF4OfPdZ0CYXMzsvXRf35PQxCySpqpUAaLVj5RUqBaEJRCaoIZx7eXa1bk/gw6LCXiRXC1gBMBDSwBuoAc4oNz3Tb2mjxFzRSSr3AVCJGaV3h1ibag+DimGBDD7mMqKbXQqRBNUZX0+cClguiLfw1gy7QF3IjSswOx6LymvNpYJFqPiQhUE9OBHXKWgAGSaqeIqi8a5rlW9l0iyCfMJAS702uP5DIBKTzAUiU0acBZDjFYPs8Y8iH0ik6p1KJOlaophtrHI9SSpKedqJYBD+A6iKTZEz4Mg6TOkx/6YgwwHDjchrCxslfgvWXlt79igR76ORQM0gnBWaoFqg7UwMBIQJNKRNty+Mai9CDAhGcCc8z7ODrUlYpCwnKLKCycHLVc5bi9Cr0gaF+nNuGzm2NgKSDLDrCwHKl6vjKji2IuOD4C9Vn3BnAEmZ+CnYDjOAYrlBkyFAO5WKB2VQB0VsG0wVd+HYYv0igrMskYwt5RjfYhV3OoZjR0HZsSt6kx2qSBrRgPVY8f2La/yaV5GVtLXgEuCRACOEEYqSU8T6560dwrwOZiBpyJwJJJioprJAQ3SAKIlQX3oOV7LJeNBF8k16wOfjm8TxdhxgRAQwFzwwdzHUg7fhXhX5Tqug0Fsomo0lt0bi/XIZDONCNvW0S0nzJdCwwUJz2PcZxKjeWqVFsaAROGeI1EQmhbUmp0X1G4u4L+JjaJqbpKAN6mRlpb9OmSHK6PAjlTmVfArATtEn6MTrbxUrGQ0TPb9eUqBqiL8Ai+hYBSKzirMb8F3KBI76J5u8X7YJBEuL1vfx5UeG9ATQrwSnzWwAfo8S627AN+dUWDHaPj2cZLX3ltkA90NL1mssQxdzXV4vRCr5wPbBqhLKp41iSW1jsPKXPfSbhazxMaELrKeSzWVw70hhHqjcIYFkWDeQL7QOYJeEeGYKFUd3IOdcDACqSXhQ3DMxvSiMtLYytHfwcTR91zplBOHy7KIlIa944KE488gcrbGtiMaxbEdKmZXy7uN9jK1fdNuaAoM39jUzImwMbOjqJGFk5THQYalwxpQqCYpSwYX7G0z7C3mOxBaAwACNADaUGJiOhImtOc1aoV7H3RhKarJqdoPwwVEoZfGoqfXSVDCA4oJGF71qAMhhsbqZRbiFWqaawBHAPGITFQynxV7l0oqOkZ7c9QeLsPUMnkDYfCxiNNxj/a9GtQYA/iTVb/CkUA+w5q4TF74hfZWYFcew8VGpqqRD2gLYaKmADSwyUDFAjCAAVUouqmRSMDl3K1cq3s+oMa9oskt6uid0RjMVAaKHtUOBVP5flFQ6nN1tcqpM5aHi8M2JuuahMRoEYazMkuKstsrB428iFUqzWeSxmy1qsl5pSc60ml4iN8QBnHJ5nFIa69U6ZHmA0pHqgCUEbo6RggwQRIqVBN0EkyoYk1WK7mYVICKZnXOxOAbQz2PVTblTd4dlybK0tS0dXWFLhPoblZkaTcM38ENXe15L/GwPlmIyAe6UtnMjLQ60QfBfreQTGtEU/W+7Xqg9e95vE64Ihe75KuNjVlf8IhlY8bqJStap+hisPEYNA14HC4NR4rCKR2YBzGWpSY7F0tmxr3jxiCg2yzxVMJz7lF1NawR87p50yuAQcGk59mmHwnh+76w8xKXrXu+Io9nvd4ky5IsF6DQph3ACOCKFU96aVa4DKJvRA+HMfCL2gDgpA4/lVWUYzR+abRY7G2FY5ro1ATBcRMQltZSrdKEBixO44DImKHUpcXDcH9/vrx0eWsU8rr6R4lcB51izBP0z+A3ItvJsm6JDBhcjB14kgI6ulmSZGmvNytdXZlAwDMdqGkofb2uodFqNg+QGZksHmSu6eV5HsN/bG8QC2p7vOYxbh3DqsHKtZ6sdKRjbGzbdAwgBd2mTNEiAu6UKQH8h3LALWQYuPBFwUll945aDXpu7KyqBrsN8ZUSfYZmez63BlWMxDwI8kDaWeAxAaBYUxENSQQQOSrSUHBcb98MuR96q/qeJufbfEGzQBbgf2oirAKwB0FVBrWvaXIXcbgqTNwq9zcBUdujkwRYicbhl+KbHkFJ1JgqgU6kD2MVgQMHBg7WglW7+f4UI6T2/e6kgeJheFyjF+q2zsc9Bx44RvcHT6cmRN6sZyvn3TuvSPLDgVZOa1/So36YarW5UWnbMjilkjgAACAASURBVGoqhKpczsTqAjQKogUugx/LqIli4nBVCDFNtKC72Fv0srrA0wQA100+Hqu+pFJ4KrAVdQxhOIAS9QC6LApfgw4Ip7u1N1+U1FqtQ2+GWZMy4UxKW1owLquMT12hVBSyqyPHhiDLsm1Rl95BN3KSN/lpY2PCKQS69eIrcD47cHCxSgsynmJIryI7hgebAXMCUHcVuQeuLa2Kg42lOy4AKAT9i69A++oj+PWVR1+Bv+ovH33lKx/Dlx9/BX/B75/Bz77y/Cv1R03KxpVTWOtE+XDLQUvR63AiLvqVi/WiwHxrh5L33R4uTNp54EqT1uVY7D0AtGRdywEe3tJk5rHacWIqEggWcIuk6mdNwCmAHOu5lVXK6hPwvd461jKWtndQjWHOHt35zdpjpPCDvLxwSyNcGVUb5SGiywa+DkBF66yQk4uJBAYhIehpSJTC48xT/XRxgaDDndBWaJBYVGlQCaSBYLUMzMKjtVbC1HisB27BKXJP1K7kPPF3WMkC76xfluS73/z1kpyyuhJ2wC6WZEM8nYXGQeHEipJakq4q+TSZSAuUHbpFGoKhaMIpGMgRXtm8u7ncSSGYBB66tvj6T+BYngf4j6GyFnuFC4SqSmcg0WX3vlky0Gj1qiQ/+OR0/eXu7u5L5wS6VJgX2zyNOVY1OOHEsSnxJzKvnwyOKR4AF/bXpXq1YshnJpf51r0bG6o3l+/MkgAr9iPOeVT3Xved3qQsyzQ5dpy8oJmJ6qXhPlb7QhJjmeqAy1cl2f3ww1X/H3+4+dnprZLUcyJ979J60rxQ6tp0jN8dM0iwYjSFHpS9iUUxdULr3oFrtAdON5wPb5SR3T1cfmBb477EelcGf+p/WZWAJ4k1dDa4oCabOSPXiEp7P4UhJFck+dqD1rdQlEe/OENP84OXzImiwrBesMh2rV21nahMxj5p6kUZMLqqwA413ap72LctOz65tmmzvfE0kLiJ3aLkcqOV3w+wDqu+oy5cFiNG1bF0d+9CPY+WizKoqo8v9fJbrdYnIMk3Ycw2R5tn37tNwU6PIdzZmV8MSecwFOgc9QjEkLaLWF2vhkRuJTx5pW+EjXHnl5fsXZJluNWncelETQXg2kyg747MWA3O3LYjYbKo79gQoKN2w6RcThS1t6TuX56TT1tvfBt07DOsnzkb7qwm5fSbX/vuhaY9tnTavXxE2SGuiCLk6LpwHBh/4ZvPBCoz0VOz4o1vaTwcFrRC0ORQc3Kec58m3C4DXpu6ioEEnpYAtCBiljxohNKayiFwSMAeFfc9XA23QEvXt9hc5Ne069PW+0f/6bu7px92Oq3N6ZO3f1R/9+M3Wm8b56h2WidSLm6yrAVRnmF+RLeYhVMPvrbuPRkDMqCBgF5RnKsGYzW7l9NgFbsai7EeOo03VTEDg3vZwKo4NR2zCFjjgtDL8P4YaA0tZlXtqcwUd9BiTnkaOtpVi3/+buvv/+bNj/5p47998Vmrfe8nv8CZePynn2C514fPTy/sBAZkOayLv6Zb3bgea9admKA8Dm4JXXkAGvUPmDeA0IIDax8UgUUbKIZehJ6+jnKGXeqGFlnhdF3Opzb1o2YSmZXjYbra8iqb04EF8X1Wl/khEoqDsG5dWYdI55KcvvXRm62/f/NXH/3lX/7q39qto5O666dACh60O2dvT5+fzwmWO2Srm7h4T7yz6s5sQrumzjwvlsAY7Ty39byqS77r8a6laCoou5mWrZeVOocpqJdj1WTtUnU13NUESm/B7yqG+ILovGDElpjypsBysRpSAFkeWPWahsrXkuxufPTmm63WvyJqtf7+V6123fNH55bd/tqPatEey6Y4VXhBXtU30SHedDGLO9C1Hma2dbPvxazfZ5YTa8qV3iGxZF6W0+piCdoY7ow1MUjTASCT3sQEwFytwaCypDmJ3Riv08B6igLtRAlMonfjNV7WkwnOmH9lJcifgSAgSeusFuVXf3/25zgBf/72JYz6bj0nEm1bUVdgBPMjuuDGXaQVmtt1x2YdhkYeyzzTcvEsCkzHa3X2DYKtpHSkztPl5XXb9jTJbYDhfgzz6T5jHAJIPF0DeupYgzGm3IB86tQaV3lsOmCpEhw9TDUWDRKRqAomfx6tBfkIRHn7wdm/ng03H7T+5m9aZ9+8s/vtN87OC5rf/lpjJzbBLeSDemcMFiSoiuPg7gITAhJ4HuXSw4yBcMapj7k6yiFMjETsuu4gBiduWl5xcn1T9t3D6clO16kGseWjBPUsgF7KrJ9gTk9CeK34UghpujnEWyANiKH1hKIT3uMY2a8k+XYtyJv//M9/8tFf/tnyQevtB63Ot++c3n8wvHBAP9xttIuoQlHTAcRlJKlIRImaCgLUxLRYJCHmV3HDpEL6Tr/QmsJv1ACdsj5ES2m4t5zedjSQsXQEq1MFDYXkkU+p79WVnTU/1QcwQIJpwE5JZGO5MqGlpkFo7gAQmGsU3v2vf/LmR2/in4/e/Mtf1VPQ+uTjL7734EH9mActGMS/3l1ZPMSRWskJFaQK6vUFH2w997Euj9AAk101D065i0XVkdDUVYqBVn3fnd+WzzWm+xAVSspqVIBQeiDqNLErglTiF6oHpqgwoWGpVF045UMUAZwS5t0CNZHaGrseffTmP4MgKMm/voFdh0l54/0H548aTVudRysUFqBTECuAalkeTHJteM+kC7gLNgLYBY+EOL5IcRkGSJdvOwPWlA5ooBssv2VNfTTr9TBw7DlYIj0GulbrV5QVfFymBaWJC6PBGK6cWl4qIOSREca3uoALTEItf41d//JPH/3JmzglH330q9rmW2dvnxchnDUS/Wk9J5YK1EoDEIlARcG5eAxXJguOxIQjlTNTWwUkCnw3tfQ6G6mzPuYjagR2Jzy5kfQ39oV2kCSUBZ5LVvqomh6AhfTsAYRcJa6J2ZhHhRhWVMGxB8ODqAN4h9TIs1xrjcLPUZCPmknBOQEK9ln7rEEy4yf1835RS+JaduBjTGXZmIQwg9wq8iA2CYSmCndBOSyn51aB23dpZHl2k1FTtKaEXSGya+bXV2JGodQrrUgPmN7FMmGCh50MwBy5zbnGi4n1TCO6DyoKKK+DjzRNL+gDNQoqr/9MAkuKTbGWZOPNRrf+7L/9268arPrB1x6AJChT5/knKFHNKB+7mutlJrMH/X5uUTdwCyE5xP6K5ulNhaBkQSlVzsE7KNQLnqFbu+RSkpTtXRWlHdpBGErEVg3iKZ0d90qJZfyxlLgBx/FhoJrNVBaoM1d1WwNaZqWpa7NKBpNY5FJdS/Kf/u2f/uRP/st/+bfHgL1nOClnX3xa69VZp3V2euc54M0ZfvbUVJyxOXEs6dr9ohtDzK3ZUqHg06jd0ES1oJ4zrpeETFzXKXqlDRS22VLEnZ7Du5f0y2i3jHuSJiV1ky6EamU261URqIzGYrBIEh9QQRF5iUoYYL8O7njMCCCbFfRNAcGq9BypyQu2svv8m6ePTx/dOX38uIPz8Nnuv7dWjvLsu6e7P2zdfQM/+1iYggeDcQz3kBYgigC2CyKAARIrrnNfasZMzSnA+rmLhgNjO5lBRMlY7AaBa3kHl2sD2vON9hSsg2rdbg/wtCxdTP4RM/F8DN1Sqkhe2UgOaACzi9u4JLh0jqWlGECOgQ8gfbmRkXh8+rc19m7u/o+Vub/dOht+9+T90bcbFAYcsl0FC10pPgHICjoVBettXYaLYIC/lkaCAx+gGAhLnXqTSS/8DnjwahDsL6/4xbtP43JmF5mmUAeYJKb6kQIFCeayzTAH4+u7rFdkmZ9gmtPDxRhcPyQMbIcrqqvhN6j/lfM5ORdl93s1Vv3gdA1dMC9/+sXz5gOPJa60aAST8VwlfQ1AGSJT4MfPAHx70kuL1KEuUEgZBoikwUQ0qS9vb9gejUbXTywyTqjO0kWpY75CVVzMmStcRmhbwH6AiUjmQMzSr8qC4VE2imoDNwHwhy7oEKEOcG1aoeM17/rWL37xtd1ayT77dPcf8BH/fucf1k97e/PxOWUGfaEgAtPrIiZwHhGMFIM7wje5nOR9ZurWGH2YKLO6NJOJuhZKZ/kty3ut1n1w7MF8uy4KIRywCz5dL3srgxCR3TJJlTlFOchlXbFOTMB+jtsT1DpnPcDCf0XxVj7+Mxz7/7x75/STtwGj/hYn5R/u/PvF4752LklQU2rFaiRxGaAiJoRqW2fM9rLMcVKVgh0Rfdbl9WJuHWOpADa3LT0fJYBPhax9p5w0W39REFHCbIKLwgM6Qg9UKPCDmkybmLoDKQY1VBKgxqgdVhN2fNrc9IffxUE7273zd/DPgx/cOWs9qF3Kg7P76/j3cVJvpFFjkARuI1FtsfhMx6WgsSvAr4sZjCX0AMwkm8WrTVXoTjy5vXlTks6eqzbZX5VOKsdukv9aP0zB8qltEq0I8Rgl6YnE0rklQR1qRK6wEEQhA7QeELShIEeNPXSa2f/Rnf+B/f+7O99rnvXgzOh8dyXJIyA5wDxVGCRcJOBO0wkRW6ZOj0Gn4fH2ViiIH6Oqe2FA1zEW1p7cthfM2HciXa1r1Qe8sROIDd+BIVN0RxBy/E6KwYMpPHc2Sa3Ak/VHPAhRsFS66td+V6vt5LsYhpw9erRyWL+4s4urwt/7pLUiXvDPj9fahZWnMLsDtWFSWb3qoMeB5Ux6OfPAl+FOpm1Q3grLb+x3ttg6sNW6rHtboUV79NQMlh+ASlJZ4kWKuxXmOEIDcEjufA/MjVuC2C7EiFZQOOhcWGI1y41es+3Z+o/Yva/h/T7cPV0Z5Nnf3vkUOv+gs5YE/kVJ6rwkq3PlNKjHWdUd5KiE527sOYHtaOjtFSVfwIjqXr0tcSvEzVn1gnxXVrcXiQ0/iPNccWfOpCu5GuXhFlZKqxZuo1rMLUwWMggUQsdyaTxOIzVyBiWypbrMHavpFaeek2/Vd9t9dLbq9j/83U9QhrOLR739p6c/+PdPfvKjO3eCpva3sOvbiIEXQFCYeTllttub6BA7YB3R3j2wR72OJPnknW0Gdmpn3TSSLzlL1rhfmF6pE3/G+PHWPKwVCKstxP67ddr5GUxymBAsjPd4UvYsdsBSCLW1IggcWyVm+R/PDb59+ugi1m3VjOViTs6GtVjAW1wwNJFUeWbh8ogcDHjam4wtG+tX7RBmWkoEnvkcJ73eaaen7+ykDMBY06qLLdbX2+jriwDGKOl1351umcpqr7eevpvgP5gQy99hWOxAbIhP7cp1KzMtBpkdzMygLArrKxeSrOek7v+Ds9aFIM30gJyd09O+k2XH5kHqF05e2rIY5y6E4A44KfD6W081og1w34X7bn3OUr18Sp3F/cXECYrJw5efRWa0RjDkuPtls+vX8ISXHr+7gSoaY6ZrjjvYBGBJ6DgeM8XxmCYpN3vzmW2W44MahX+Mvd7c3e2su/2g0zm7pF6Axa27n333e61P7px2WdIX5Xzh0EHJeGJR6ebBDIJhCTTJe6cPvqxAL/d0tBXVq/AqsIBswxgeTg9vweDLsmw4XuJ8/cFOXPHVQrXz1lsBMEeBCFksQAsiYCmAh2jxVJUHrpfMN42pI4PArFH4Fzjc37pz5ycrSVZ6ddY6a1Igo/0f/+h0d/fD1uM7p7IKYnsLCzSCfpKrqg/zboUJjLwJwPydfbAS20H9uod1urWn0DxRXjvB7nZR5olUircyWTSpV8VdHr1AgHTgGeLe57jwD2SieMfCtX2VqPvzOqXaLlTXqbnw7g+BJG48urP7i2YGOg/QuZy1fvG9Hz76For0n2u/uNvp7N55HI1T1a7r7pfzRZ+AJLgAug2qxXDfzLuA7ooHlIO4h4ep1kyKGY9fdmDMlTbsq3LvLQ8C8yYaWQwXdUk+/pUfMixFBLXbRjCjQIH0vdVmWPjGuGH1n7XOnnwDfEUzJ7V1nH33F63/5x8gTMRopXEm32z9AugM7q9sDmUyOocAKyZ4NLozx7QNgta9OS47IPdQysMNUDqcFN2R4e17769Nymg7KuZ4MAZ6d7ndXvbrhVRctL6HXiWyQL7lQxO+AjDR1+m/pQMavNKut755eucHjdc6q7V58/TTt1tvY5gIEP0hzMmjLz5sfYrxidTZejspSEJMuKVWLoFPcCBApHoLS1lwgZboT9vLQAhMquTWyzd6X2mHphkWrKy8Zy7rjoaOrq0YwnfejTHUgsGqDhfwtwQvwNd1nfdTRW8k+cmH/wG6/MNGkD/9Nv7z6Z0fvw2W/gmEXh9C+HvnztffeNB5jPGJqVXrjYK4n4jGeCzSchum/Rm6zFENNljEoMl77cUzd+B5x671Jc/qbackD03OLGH1RncXZq410X98eB/hDFRK2z6caHhQDiH+WpLDUtUb7fp5bS2f4Dd/8ujOY7D/n+zeefThJ9/++mf/9y4ygM92H5+13sZQ67FJVWfdrSHu4MfNe95yjjlOLNAqRqnWHJoSy6zdDr1ISogyX35S35VmPBT69jw9SNLFfRgoYCI1K+L7w7qQDA80mNcHOmC9a7ROkG6W6irf1Rj0fRDgmzA3P4J/8Tunm6dN2vEM/Mjj+598s4kZNTVbu7fm9mjoy0MbE4fQf2s6tZoCI5rDoG3OyyTb3v/S7+0YxqQY3t08xOTnfeBWyCSoBlOCe+wxB2jffxdRHnM1/rpkrj3R1EvrJ6BFTUAFBtKY+CfNUtBpu/X2D+6sFoMfX5bkKG92/WvRwzYyvjoV9MHdROM1lc/0g7stA3plGF/6TRfGC219NlprKoMSo01b7N3N6WodKThaevVyIMD+em3tqNQurwQ9Hq7iqd1PH5zVIv3gh81P/hxC4XN5AQuT8zk55nXmVPhPjb062APrGA+nAWoxkRMtffWWldvahkfW50qOEtGNpZ3b740OrSaNqUVPjYdyUFNSJtdzcrh9RZLnb5ytw6mvnTVrjB+uVho7rR+dywt9PLeTTSwpxXIY4dydDuqTsokd7x3tWwHutXDly48LeWlr91RzvdF3x2Rl4lB7aezbeXOex/Gyc08670HPA+f8jJ8nGUR5z88l+a/ARc77e/Y2rmf/+BfNf39crwk3PwG6Plgfufx+VqUQSbsTvTBGSVCv/w2c7KidUDdJHTr7zacEdYpkq2z+sJSxbTnztrEtS9woGwXJYetJV1jvJe+55vlRzxsO4c6jddxxurlSrtNHzx+hlf8EqMknu1984/HpN77R7qzn7jSR4HubMUPnah4n2cB35q32AUA8FhdWzlHrJHPHseW87MTEV09KQMyV+nbu7Szm+yeb+KD+MWee4yfvt4xlyfzK95PzKpyFRat6Ffv05z8Fv9h6UH/9VZPK5Ken3+q0zr69++n/FXS/8fyLcO/tT1HiR+jjq7GerldA2l2LWq6fL4atzobl5TaXjtmFJ9+f7y8WLz1Z9JWtszTJeksYQsVqK6rpdbNYb14oNVykTnd+HuqMesFMNNnU0+qnuz+uJdn9C4E7NfTqX55/s3P2zR8chmH4Lx/3Jmffw7SK8x/Q4oukWFysYm8lRVivIwx71HS6XbraFgdduHYsx5dthwFxb4Qx97ucCVmsSpDae/OL0pfNRRgKYtY1Ers/Hez++dnb4DCem5WlqDqlwXs/m759/4sP4VPPvxGGnbPnH6cOqh2w7DK8KBsxNh+uyphh0m1TCufVG9O+RDOeKurT6zfpjHrlbOccQS5tyzRGo1GmqP1mTrJ/uXN61vrszu5srAuN6pqZeX51sO18Zxl+41/CXn949uQgREpz6lGSL4eXioHeOP9ytAi72cMbe1h/4zaS5GaU3Lk/vHF821qWuQWRciOJlzx6DsHU6emsr5ncZhaTuGPCc7th2He6ZfH9s9a3T+tmUl1PXhJtGOAGf9sZaeHLMhR9+7qN3SKFgWegtduHezEBk/hqjUhfNZPiw877P/+L/gGzTCdwDvKiKg48tyjDgx7Yys7e/P/8x38cHD86xaMteDndrGskbt79154a/iWasSdusZSbrXMShotur9kCqTWS3PnHyks813HTquvIAvse9rqFm/eaWogU/zj9g+7p42Yjldvt7fResXXrt2tHLlHzX3PvjjHcWEz6Fa4z1xUYQePXdx/99CDrj6te9o2gsg7SSWzFHr5iJ3C73wgDxzs4cMKff/H8zs+avC2yeTfZ2hi9Jj79ml6+oJdPkb+ttYcPDwaWFzAs8dYgGqP9tZPfffz8i5/97GfPdz/+RhILnzOnEGZg9YNHdx591fvqo59+FbnY7kBQipVoupB2IL1k+/AlTsNYtdcSBcjXTUu5cvc5kAsI4Uzb4tzHjT8K/emda23352PfNKtM6oOC971nuyjl+odfSKLj2ek+l7ElsNzZCW/PmGwuDtKDg9t3U/3adlTg6ZivEGSJW+8VH4/AYmMGMRNuKH1+TZLHHz/6+IvjbPB/9MsBM50ri16nz3R8mQYuV+LKPqazFXfntsEzpiNPVfvLr7/eK2qecKJdf8PHpTaqsy8WJWq/8CmDuAj+EOv5LVWCu+AxH30M5OSKII8Kjei2TzQZUQ+P2a2r6dltx9Ma2cnCUl4sD16d43pZO3IICV76Fq8hJm2Ij8l2qmgmJil10DSV2z/74uOPHz2CuXgE7bJcu6fN9/Cnz7/4C6HgYV9YUBfhfoLVaWaXX6xyIYlN+6ba963Xk8RYRIS+LNDsnGCAKu36wAasMSFYdehxouumW429cXVgeZ5VOF9dW8Xpo5+mfavqVw74Sdcbo63bEk/bxC1HdbRjxViqe4NbgOdvVnTIl3t/1c12PyDEfsm1xlOsimQ+bjORBcdyfMFdjdj4UhyOe7IONE6JJ1SvMZ3Hx1zLdMJIJVRfMeGyvqcTW2Ddu64FHtoZNy1MdNzUA8Nmoad1++PXfKfY3RdghzfOfW1aO1AUzhTcty70qG9Sk5muDuhTl8KZWp/2x/oYFz9JjQKPfqoS3dU556nW1zltqhthpOKI4fY2Si3K8b1VyvqAliuS7E8XnDyd3rYe96XayAJLuX0Y2hU8UlelpjPctETMiGMZk4mHHnMqpe7TQOMaM7G4BBTspzpKTqkyBnHouP4UhylVpE8l1rsRwQgzidCIdfOsDGN43+H6YDl63ddrtVMYyNtfCns3UNRIoYJwHVSFyBhmQ/NKhgkRAADguKD8gAh1kfrPgd/jzmHoL36D5PXGcFWlTsoVSvwBfF9TqKoxwkGSjRtP3LxXOlLNi1vLub5MM+aCKM6tbzRrF3jAkMA8JwMaGBGNg4+OCNFZXFWDtASTwPfqxHUd7aOfY1KJmfUbnBR3FlRVbFGFaEUFjojgYQCuUu+awzrUa8zCaC/LzGM6scw0Xb7mC4M2Y6xMvvHiHLx9qqkR6IKi0AzhWLeCeqVW9Lamo+HhRpgqYMx4TDgm+idjlEcKLYZZHIQPD4fD6SLEejHbDGI8NQhPy1LhfiBJ/6rFG8ttS/ErE+ID01LGrzr34RXNeAq6f5Dccq2xx4lUmY7H/eBOWiBVPlYrhxvN4UjtZUKFYjKKRfgqvh1NtXQsCY2s/XpYO53hFhZvWjyvC+YjPJ6LoSTVlUR8e17gAFW2oNK0Yc6DxeuYvbGoIs+8rUIP31SBb8si1Ga65VUK02Kg9enF+ycOB+AwrEj31Lo2hAifAuxy6+Ic5PYCJaBAEBwrUrCoi6mRqhZXSmp2cMmJCC8GyGY2LkpXtx5c/Osk2bepHoe3jcLemGhMYYqgtmvilhAKgPvsMtXYyGAifGKBI+e46lEfDnvlnRJ47CbMgqsKfQCaiCd/MXL+8pu6A8uqrktjnsl8S/TrKgDndRSs3c0sVt7i6PGgLt1SqGVzKUDLLB1z087l5YDOPRhyRlUXz+slQMrwlVTl5UEZppjRJBa+BE1S0wQc9ol6+Zyfw6ReXSSma4GUzK5TuFr2JXP1l9tROHOlLK7iotHuGNMJHo4K4CQEiXRftxUsZU+uwM4w5FiIK2OiEe4SHWw6vbLy0S41RRW4e1YFDGe2pvk67u8+6qwikc5CrpbW3D5Agd2v8/aEvUZ42R5u4+J49woSG/t7i64JLsDGPVVU8XUNesk19eqctIydAHdhEhmBpVAs0mTdK3o63NZwlR2nk4Ka4hnSKvCYbGdv0eDlaFXIApKwyGS49FQnvtPXeD2tsUCq7V/hLJ0pnu2h6H7ZRRQGmgXKgS6SxFeWzYwT2yZ4lLCHBbNKrPr21dBtigdqc6x1A7+KS6ReGOPWOHPW5NSMuSRNlazpSuGPpduUppLxa2RW23iAsm5e1Uxjf+aYkdebbplYUxZBnDHAkmFFzTYMPMBz1d+pAO3HlaoU4FPEpOKT1Y6X+tjV4RaeBRPhGWswJyCykr07z5gfl6vIsR2aXOBuUvfYBu2KZeHaeK4F56/x1kZjh4HZusXiymAao+Xy5N228Y5NuCRAYLUJ8F5crQ325/Pt9a66DaYJiuf2gpYpuUnH6iq5ayy78/n+AR4ECLOVAA8QqKBad9gebZw8HK10cBiLen+Z6Qtm+z58ETX/F9VvbvPGYSr0cTa2rjn6Old8N7SI4/mpTvRZRZ45dZmxGScrrDO2fRV8jqwrJoUL8bqyPudyM3Ulbv8gZgkkAlyqF/BMV/DEuIu8g/HQFIBXcmwxU8KN8OVilsXGknH5Gvlu42lSlp5ys+i7harHvbDb2+IkKhzXCutXPJHzF8VMDxQ9onpG8QSGgJl4Lts6z3uCHAdCrNl7tCzBkINFNyxpfmWol5nKrBryAH0t8EqgysAKVIXp+mvYPPgmXaNpD1nI5sZVLnq/l0yH8809QRxTyxPmTRLnuFy92dY4ARape5bacxSgk6EZ4SmIziqD3Zn2MqeYhHmZDviEk2K4MR0m6WXEMOY5CKDgYcQMX+RS/6bU1MEjE++WGPnXtWGYJd0+nW2cnOzMrrzpbXMxH2HCc2k5mUL6GSHFWB4DhAAADA1JREFUO/PlqhC5vagrD2eM58dUJUU6UCZ4Oq4XNogOpja/t5zxIPRJ0qXZodFpHZ0sLt9/1APlqmxmWcL1LGlK95lvW2bcB0uZvQ6/b2/jERVW10/d9fmkqx+00Vjah6nT15uDsdx7q7UW462kPkonCUhhJZlihv2JboZYl0aLFW/CNZEZ1YAsa27a22rOLb68rGtseELarut5A/jlPvMqD5obWyZzv2SVxNVm7OHuZMVx8UCc6+fTGaO9lK9OOlIBHRuL7mzkuEFFC3oa79EsHJchczyYGCwaUfrn56WOUguLjyEoEMn8Jrkbdp1+DJOBp15QXfcj3wcws+w46b5eyPUWVtyRQVG/lOIKaBij/VQ0+1IxCHQoa15MMEpokBbHYakrpaduh7MwtLWQkSrMivcSVp2vkfdBbZrUsFb0Nm7g0TBZ7UVT1PXuNoWPaX38xes0PGtXDQIFWLlOvHPPApr+1MVzVxRN4JkCKrVcVh8tajycLTbuLrH4suiq/jtVN5hXxJlB2DdbHB3Oy9VwtNNxxaXe7AQAnErvXcsLG4uiOSVGqeqCNSB6pjcw5eL14vnOcoJHqKlE9XBxYbBTL3cMpy8SV6szJPj2W1WXtm2Dg0YINhYnDx4M0z5cEbrE3bEz6/s5ob2SEz+ZnrWGKwBbOiyIcWNJ8zoHIgJ878ClPPZRWoq6/obIAssm7PcgyIjF9bOAv2w7nMDtOIQSJMKjEQgvet1uNxnXOTdFF1Fh2/3YtaWUpjnBY5uM4dsbPRdPv8V66WApEvHL70OAHgIT0GR30TFWkvRyC9wcoHy0enkKhAnZ4mQtzCjk/gT3s8Kl6SzB02AzsJfsNRAY27CnWxkaPFFyx5NqfTBDfZAMkNh4kO5/fzo9hDYFmD55UtffTeepC8BPnRDQSvvgPs3p51OAjSzcBpevs2K+sXo/3f0TuOrFi7Sb5aC6ar2JlLJ+vjc/2VjuFXB1luF+np6l0YNYcRKnlNnyNRcfl32SYYdKJ89K3pShNzZO3TRcAhfsrD5pdJrT2RczTyF2oA7e2QHySu//tV5pwVv4Wu19iO7NQCeit96RbnTwYOQ2CB+WGWuOukBpTNvFHWYAiL0eJy6WzPqOOeMkCF8LgPFRe5pihwnLuyFoQhrVB3zhEVt6ni1H7et3NaaLAjyE65iqs3yrAvJiHX4O8a23TLAWfj7d9mkfzE3kOw8v5wTx2Jn7e5PUCUypX2zBVcw8DGdF6SFFcywwWP9L1UDeLomFp2+kLksDphRd75nELSCK45xvjm9fvO14c3mAm5OSAJj89DBR1Ugp3g2UviLfmuMxee50uGDESsCIeLFY36DTHuKQQDgwXS7ni+3Cs0Szq0G1KzfuF3jWJS17JQRe3qtP831VA7aCmzKwKhKsPcWtXjDnx1vrMNK4vxWuo+NhaCG9zQAst4f4imOP0sXUJZZKvz61SAAMftreh/5UPYhY/O46QbAZhvcu3ulsbI7uhWVE1gevqI6tqkE4Y7omk73XTahi3cKWTPAQebBVC1/oiWH19rkXM5ZZvg6MlvgGCieDQGOwaBtzk4xjIp9sCAVw4vMjwGGPaMnQmB74hDupJPo67DEWWXDFR3Tah/uJqF8ZZicpmHvQZ5RWXx8d/TYLxMa+LvLcspzctlUNTxqNL72CYGOixjUZw9I+TmSaUKRWRmfpQc+xqu1EwwS2fYS5PovwXru1geccVmWlqs6inlpjnpBrL/8A1rUT1EVeUio06aualrzqBN0v0zr4th3KpMa6QuEVFZNLqmosxkQiQzaehAD443ozVDh9ozU6UIgDY79n4HZelZijaUBUEBOPrR6FuP+5m+ApTZjJa4cOWb2g+lJrz2fP6qNG/Fk46XV3XpOiXLlj5uB2QB03hFjd+eaFIK2jREbgtxbzdyZAfoPSx9NVIZg/gkBSVoQE001ZSxI9OQLq73ukfh/U0Va/3l6oEb8I5/OtjGrSu5GQMzYP9wqh4z45465xAydfoxlHCyfNuVNmjk+vJgMO8xhf1pcdeJi9neGhlw6oibHTJ3jktpIMDwVKomhPjT34SMGIjlt5Nrp4+G+JxxnJDGIXouXxbfhqLMPu8vWN/GYbZZaVV1QZF8rVjTijwkrrzfS4Mt/DQ8nr49sPA0IGQV1O/JAq9cEGTnsIgb4PGgUaV7+vAl9Xhmmg+ugQKxjf6vKM9u9iLi7dbzoPMHSipWK/dfkH7S0GLEJ3c66QKkFfRncMCM4g5MBDU5yhAR5RRY4jh0aIWzHAkJAwT4P6NEaMkAeVT/yJcH57O/hSrbMZBpSmDhlfPVD35EDPA4pnUYluvR8S30i5BJYSjHERwmh7qxp/OsLae8KBEtKnRmvq1CW1yTHSON0r/MHvqwLnZru7cWAzYN7WlQTI3Ye92KxPv5w4ddZW32obhYqnrhKleKt1iKfL40Hg2geGsa3h0lz9ItFlffgjMUMfwywhs63XXXl7jXY4EcKsxvHlR3ZG2wGvz47iYdRsdUnuLQF++6A9WPdyH6MPGwuNi7utDQRfB6jnYqO72hiTxbgRkEAo/3qLVa/V7qc04nF2Ja1xODPxNWExhBApbkXE4zWDXp5oeJSjvewYLzCarN8Pk4/qZQYlY/lBeYBkBFcpbYgKGWK8mr02N/yNW3uvEtKpLr9jth2CX5AFWnTlYNGEy/D4YF4I7HMybLXxHWtqjJIMDlvtGcW3sniVCkFmZOMWv/r91VGO73t7rczP6zUIzT165TVvI+DZdla/OcgBvur1IqfXnciiXxWY7Bq2hlj2j5IAzp60jC3MMvdEaibdXsqyFI8Bq924C9F1/3/dpICfOqhs70ISYz6uX2GpCIsmFlHTxbYTSzcNlBSceQR8bIrvKFT7WFrOT1qde2Dn+oSybmBZXnmygAhuwoAIwaXAO1/5YoHftSjDuXvpMA1ck2AQGntJTzo29Go4nO93D/qK1oPBx/Mqp/W7uNFOFP1FB7FXUTMToqbu9nyjfc+Ca6wevtvAxvf4vGaA/rqyXM5CbunEcomUUWIOsIr5EN9bjWloPNwT14VO2GpO4O/vGC0IvhTl2FqlAPHdkbTrTyQLdB38TvK/VJKrYs0ZbvrX0yI1gbWQamvaRv/+/1d3NT1qw0CUOBZOTD5MiCGfkATCZyElYsVqV2wvlXqh5974/z+jMwb2ULFSl65g+04cOMSyx/Nsz7x3HAlSwg3Xz3NC/KgRYVWYQNO13rwxrkK8/mG5X1gaXsl/veHq+hPbQGOUeFIEFgUuwvypXOcuJQxXF4wke6GqqAB1BvT2I9AYtQ0TZqf7VQ7LjOyGLB/InOpUmVreDdEKG95kJfw2QZNs0qS2K+RAn8JO1oN0ckDTRpUZm81e1ChhdTWn1JZ9z1C6Z11JO9Ok2g/w57U1Tx+BbAz7qrOHQ6AgPOCn981O3xMJRHxlmr9QPQB5l64zp2xsBRCzwplOlHgbpMPAI06a1HUKS/SGSf4StrmWLBeyFcP5MHU5ljPiHYIToP9gZB44juToceqOFbUcBGKobhsYtQQyYzt8LvvadZ0yHwjzwYI0MA+dBG0xlHQjM6hLBxSbus1D5zwSRp0yAm6miZbPUUBJY100HxsO3JVpLnvxHcP9OJKXYpYha7EmjBwNB/th4mv2CLUStt87nKBfI1qWuj+fEpgpj/gi6I+UAhgMvm2gZP2iuCgKcUs8VqohpZQC3f3g03YyQTctLcE+0S+F0xtyrYVlqJZAHRsWUsIhC0mknkRzLaNQZTvl+lIZ2S2RnQ6nZRX6Fjf8/NtzTpWmogsnE9Yy3FTXOba5GwbWQmCpNKpV1dti53Rb7XR1fpi895y8IpovqzW6HZp1rKuzBz/qnhnKw4sqTQ4UGMQrcreCHfkJ/1/fc+t9C69uhOtUIycVHWKh1gCK4QqhnzzWzirL2dXdCzfDYh+0FNPX6Sg2JiglRLhIwm7z+KTgyX+9TbwZohrlp4Hey2XIAuDrkGGoqFb5yDW8WK7vveG+A+ZiPN8s5+NFVsbcd3SaGpOXH1E5q5f1tvw0sf13ODV0ZrXHAz+27dU5NLI7f9jVMCsBEe9c1+z6uRDV0554+I9C422Ys/XmynaL9+A3o0Zx8MXg3oI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004548" y="306261"/>
            <a:ext cx="6707652" cy="644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779252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</a:tabLst>
              <a:defRPr sz="2100" b="0" kern="1200" cap="all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это работает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65722" y="1888882"/>
            <a:ext cx="169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Старт проекта </a:t>
            </a:r>
            <a:r>
              <a:rPr lang="ru-RU" sz="1400" dirty="0" smtClean="0">
                <a:solidFill>
                  <a:schemeClr val="tx2"/>
                </a:solidFill>
              </a:rPr>
              <a:t>и сбор инициатив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0012" y="1781160"/>
            <a:ext cx="1510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Формирование инициативной</a:t>
            </a:r>
            <a:endParaRPr lang="ru-RU" sz="1400" dirty="0">
              <a:solidFill>
                <a:schemeClr val="tx2"/>
              </a:solidFill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группы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88324" y="1888882"/>
            <a:ext cx="144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Голосование за инициативу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5722" y="3462326"/>
            <a:ext cx="1692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Отбор проектов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0012" y="3462326"/>
            <a:ext cx="1510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Реализация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8324" y="3354604"/>
            <a:ext cx="169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Общественный контроль</a:t>
            </a:r>
          </a:p>
        </p:txBody>
      </p:sp>
      <p:pic>
        <p:nvPicPr>
          <p:cNvPr id="16" name="Picture 2" descr="D:\презентации\2018\04 ИКОНКИ\общее\Ресурс 1958-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89" y="1804378"/>
            <a:ext cx="649995" cy="69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D:\презентации\2018\04 ИКОНКИ\общее\портал\Ресурс 198-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052" y="1822673"/>
            <a:ext cx="514350" cy="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3" descr="D:\презентации\2018\04 ИКОНКИ\документы\с белым фоном\Ресурс 1739-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1863941"/>
            <a:ext cx="472393" cy="5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9" descr="D:\презентации\2018\04 ИКОНКИ\документы\с белым фоном\Ресурс 1735-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56" y="3298505"/>
            <a:ext cx="517461" cy="6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1" descr="D:\презентации\2018\04 ИКОНКИ\общее\Ресурс 1940-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3348"/>
            <a:ext cx="680599" cy="58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3" descr="D:\презентации\2018\04 ИКОНКИ\люди\Ресурс 1456-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73" y="3354604"/>
            <a:ext cx="901998" cy="55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93078" y="1278602"/>
            <a:ext cx="429052" cy="429052"/>
            <a:chOff x="793078" y="1097084"/>
            <a:chExt cx="429052" cy="429052"/>
          </a:xfrm>
        </p:grpSpPr>
        <p:sp>
          <p:nvSpPr>
            <p:cNvPr id="2" name="Овал 1"/>
            <p:cNvSpPr/>
            <p:nvPr/>
          </p:nvSpPr>
          <p:spPr>
            <a:xfrm>
              <a:off x="793078" y="1097084"/>
              <a:ext cx="429052" cy="429052"/>
            </a:xfrm>
            <a:prstGeom prst="ellipse">
              <a:avLst/>
            </a:prstGeom>
            <a:solidFill>
              <a:schemeClr val="bg2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 smtClean="0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584" y="113159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1</a:t>
              </a:r>
              <a:endParaRPr lang="ru-RU" sz="1800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536713" y="1278602"/>
            <a:ext cx="429052" cy="429052"/>
            <a:chOff x="793078" y="1097084"/>
            <a:chExt cx="429052" cy="429052"/>
          </a:xfrm>
        </p:grpSpPr>
        <p:sp>
          <p:nvSpPr>
            <p:cNvPr id="33" name="Овал 32"/>
            <p:cNvSpPr/>
            <p:nvPr/>
          </p:nvSpPr>
          <p:spPr>
            <a:xfrm>
              <a:off x="793078" y="1097084"/>
              <a:ext cx="429052" cy="429052"/>
            </a:xfrm>
            <a:prstGeom prst="ellipse">
              <a:avLst/>
            </a:prstGeom>
            <a:solidFill>
              <a:schemeClr val="bg2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 smtClean="0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67387" y="113159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2</a:t>
              </a:r>
              <a:endParaRPr lang="ru-RU" sz="1800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260178" y="1278602"/>
            <a:ext cx="429052" cy="429052"/>
            <a:chOff x="793078" y="1097084"/>
            <a:chExt cx="429052" cy="429052"/>
          </a:xfrm>
        </p:grpSpPr>
        <p:sp>
          <p:nvSpPr>
            <p:cNvPr id="36" name="Овал 35"/>
            <p:cNvSpPr/>
            <p:nvPr/>
          </p:nvSpPr>
          <p:spPr>
            <a:xfrm>
              <a:off x="793078" y="1097084"/>
              <a:ext cx="429052" cy="429052"/>
            </a:xfrm>
            <a:prstGeom prst="ellipse">
              <a:avLst/>
            </a:prstGeom>
            <a:solidFill>
              <a:schemeClr val="bg2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 smtClean="0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44222" y="113159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3</a:t>
              </a:r>
              <a:endParaRPr lang="ru-RU" sz="1800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93078" y="4050910"/>
            <a:ext cx="429052" cy="429052"/>
            <a:chOff x="793078" y="1097084"/>
            <a:chExt cx="429052" cy="429052"/>
          </a:xfrm>
        </p:grpSpPr>
        <p:sp>
          <p:nvSpPr>
            <p:cNvPr id="39" name="Овал 38"/>
            <p:cNvSpPr/>
            <p:nvPr/>
          </p:nvSpPr>
          <p:spPr>
            <a:xfrm>
              <a:off x="793078" y="1097084"/>
              <a:ext cx="429052" cy="429052"/>
            </a:xfrm>
            <a:prstGeom prst="ellipse">
              <a:avLst/>
            </a:prstGeom>
            <a:solidFill>
              <a:schemeClr val="bg2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 smtClean="0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714" y="113159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4</a:t>
              </a:r>
              <a:endParaRPr lang="ru-RU" sz="1800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536713" y="4050910"/>
            <a:ext cx="429052" cy="429052"/>
            <a:chOff x="793078" y="1097084"/>
            <a:chExt cx="429052" cy="429052"/>
          </a:xfrm>
        </p:grpSpPr>
        <p:sp>
          <p:nvSpPr>
            <p:cNvPr id="42" name="Овал 41"/>
            <p:cNvSpPr/>
            <p:nvPr/>
          </p:nvSpPr>
          <p:spPr>
            <a:xfrm>
              <a:off x="793078" y="1097084"/>
              <a:ext cx="429052" cy="429052"/>
            </a:xfrm>
            <a:prstGeom prst="ellipse">
              <a:avLst/>
            </a:prstGeom>
            <a:solidFill>
              <a:schemeClr val="bg2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 smtClean="0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67387" y="113159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5</a:t>
              </a:r>
              <a:endParaRPr lang="ru-RU" sz="1800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260178" y="4050910"/>
            <a:ext cx="429052" cy="429052"/>
            <a:chOff x="793078" y="1097084"/>
            <a:chExt cx="429052" cy="429052"/>
          </a:xfrm>
        </p:grpSpPr>
        <p:sp>
          <p:nvSpPr>
            <p:cNvPr id="45" name="Овал 44"/>
            <p:cNvSpPr/>
            <p:nvPr/>
          </p:nvSpPr>
          <p:spPr>
            <a:xfrm>
              <a:off x="793078" y="1097084"/>
              <a:ext cx="429052" cy="429052"/>
            </a:xfrm>
            <a:prstGeom prst="ellipse">
              <a:avLst/>
            </a:prstGeom>
            <a:solidFill>
              <a:schemeClr val="bg2"/>
            </a:solidFill>
            <a:ln w="6480">
              <a:noFill/>
              <a:round/>
              <a:headEnd/>
              <a:tailEnd/>
            </a:ln>
            <a:effectLst/>
          </p:spPr>
          <p:txBody>
            <a:bodyPr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 smtClean="0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44222" y="113159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6</a:t>
              </a:r>
              <a:endParaRPr lang="ru-RU" sz="1800" dirty="0" err="1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474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c 12 2016\инициативное бюджетирование\Презентация\функ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73" y="1370127"/>
            <a:ext cx="4507701" cy="356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17196" y="4758993"/>
            <a:ext cx="2133600" cy="273844"/>
          </a:xfrm>
        </p:spPr>
        <p:txBody>
          <a:bodyPr/>
          <a:lstStyle/>
          <a:p>
            <a:fld id="{AE3344E4-5E8A-4F97-8707-05640C78D158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AutoShape 2" descr="Картинки по запросу российская федерация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data:image/png;base64,iVBORw0KGgoAAAANSUhEUgAAAMkAAADcCAMAAADtA3UfAAABwlBMVEX////35wD/7wDv3gDOvQD/AADn1gDezgCllAC9vb3GtQC1rQCclACtpQCUjACMewBSSgB7cwBzawC9rQBjWgAAAAC9pQCEcwBCOQAxKQC1tbU5MQBaUghKQgAhIQBrYwDGxsYYGAAQEACEewBrWgCcnJyMjIyMhAAhGABzc3tjY2ulpaUICAA5OUIQEBAhISkpKRAYGCFSUlrnAABCQjkxMSkxMQB7e4S1tb2lpa1CQkp7e3vn7+9KMQBaWlJSSkrOAACtGAC9CABra2NCQiHe3t6EYwC1xsZKtf+9MQBaWmvn9/cQECFzc4SMAACcOQA5KQCltbVjWjmcjIxCpe+1MTGcCABSSjFzY2Olc3MpAACtISGcUlKcMTFSUimEGBg5jM7OtbVra1K1SkrGISGcY1rWOTm9Y2O1nJxzMQCMWlqcQkJ7IQB7czFzAABaGABSY4yEOTmUUgDWlJR7c0qEveeEvfeUjDGMhGOlzvf3ISHvhIS95//3paVrMQBSAAAxhLVapdbnSgBCCAB7MUpzQkIpWoRzITHG1u9aOVLOxqVCc6X3OTm9jABKIQhzOSlSISHexsb3Wlq9vXPn1kKtpTnp7hWtAAAgAElEQVR4nNy9h38cyZEm2pWVrMrKzPK+y7U3QDcaaDiCJEDQgDMaQ43TUCO70sjOaka7K2n97u3entm7vef23vt/X0RVNzypESWdfrqkA4GuqozMiC++iIzMarV+321z+8XTF9tPjN/7g37frT2dSpW+OHzyh+7Ib93ayYtttT9PNv7QHfmt211bE6pP/T9+Sdogica5f/KH7shv3drF0x3VWxT/G9jJ4X2m0l+++8cvSafdSwJntvzjR+HWZsZVzfnjN/hW612XKISedP7Q/fjt232QRNFO/jfQrvZTjZBq+ofuxm/ZjPZwZIwmzvGOMRy1jc4fuj+v24zhyX5QDEduUKXDbTd9OG3/UerY5vKpHQW+KFzGLS8oFNeUwb3hH58sm9tZrBJrTKXFXNcyPT3QiBak0z82UYYF903N565mj01Txn0pYl3XBR0/6fyh+/YbtbsFtTTd1nRLjz0zMl0vspkqfSK4d/iH7txv0owl0/uUWqoq6diWkWn3dZcSEalCaFn7D92936C1t01fZZEmI0H7seTCsimjga7Zmup7R3/o7kEbDkebX8Zi24VkCufcpKawbYsKKalJLaozXZPW8Ms8qj0a/h5xbpRKMzn8EvdvZzplqi8JhdlwQRLGqKkTJhURKV9KkuF+38/nnd+2x7c3Y+roOqXu/ujXymJMdNOiVDJOPcuzfcYkzErsU03YqvfrJWk/dEydKuOT349JjVKF6JT71sHGlQdsnmxsnFyVzpgHsQbKBHg1kE6lC8+O0U4UVxXj9Gr3mss7l68ebgc+57pKguXvQ5D3E6ooiqozyYLte5d68yR0xWTr7pUPDxPpM0o1atpxICnzqqrPNF0IHlV7V6d0I7TNcH7xPWO5nVjSpho8TckPO79zQYylBHauM1dSTrVq/0KUJ7HUg+TqQN/NaeVz1Kax1LnGhXB8rnOm2zS/plxf98DHfH4uSedJ5uucmvAcFeKa7d+91R/GRNGtnGsiD4oxyS+CwCcaDH5wTaMPAapgXFXKdOKrMMCmUFVuMqG/uNa3r6saVf7q/JubqcKdwQBUM35GVUL3fpeidICcLzPpeYzqblqakruSz89/vJHZtJxck6RdKMwVlAoaUQqScB5F1Ge2bl639yfbjB5ciDfNlYpy4e7nvi7igVUtDjeN3400xtHoJHVy12KUx0+nd0+40O2Y7p9/YLQj9Wx+7WHGXuzqMCdcA1VRASeIr6uAZnFy99r9RzPBexe8chpolSpofjTaD0zqW9bASfamvwvXAgYYg5Jw087TBfqSqamonrAuUOXuNlXM0fXrjjyq6yalPpAUaqoaoKrJVd6/gUabhaoMLrjYYa7GqqZ1QeCje9uJy3yqqma2+FLu9HLrXB/bh2CqVlVkxdZy1O7Ad5ZCUTw1vwhnQZGIdv/GjfZgLnxV0QQHHEbjV7iuqzepytAlRF7c7ShTLEq0bdTWznC6OHCcwBbUfbr56o7eaJvDzpX/TyulcmxbcOtwLVpEqFTOnULHuPvE5vnohi4PHer7duBacT8GP2/lHvO5fSNbZLT3mNgenl/eWZqRRZRidf+7OZiYDBJdbF19QPvXKNwo3Loie3ubxwwMlyrB0fo7Gol9tuw03Zie5N+ZT5Ltbe/FydV7G1/PpSktSQWou0/ByzPmXveK05P4O/tZujjpv9hY6c8w1QudxKv/GXNfBzsz+1F+dVJOwlei2jDM0iujdpSwsabpmqIlq+s2PQJPOqgfZEzTAGYrcPJBQH2zeHjlYcNE2BJxQoCx0MhymehfSbG073fHAlE9CGKVy8mT+vK7O2xsErr+5J5FNLAboAtXTHHYzcN7LxelHaaEbV0etqOCBQSdrfZ0hTkjSpg53unU4+UxrgpGncQCo1ClecXrjQLTZqbgfiSFz4EOw6RcNifjoexTIHLcCQQVuuay8n38/mGh2UTJV928B35M1YjvXYXveznxwhswc96edHllVo3irJ627QeMqKqirvTCyBXAluP6rkNhqi5nUjiJS9F1SP6dS8M0KosidyzmzKzjriUHhVMklyW5LziElIKbjsO4pUuIAX6Jlxt7umeSqulm5x4YjUq0TDiXJWmXzNEHWy8jmO13GA8LEV76+RvDSg18nJWgudGwIsyjtSMzfgm9YAyYSHBg6dQ2LaFf5rmj0uNSEFrGCu/GRLOplV1abjSemnCNLX1aZJwxEcWUF7UxjlwxIKzR8rspVQAAPSGuDPC9vhV6Su9lkzLqqkWQVsEVS5k6msdhVMyduhNTl4AzqXHM+NwGSiIoZ1Uhqc8pKFJ8ce9hqRBTECWzuO+LwiR6rJL8wp0YhQ2DwDkop+MzE9SPWnl9+Wap9VWtySRPKxhG1Ynk3iVBWsMem7AeL15GlQ9TWlIrpd3Lk2a8W3FHV4ha1MMNPNLVm4m++0vdorYAvhuUpi+gS240Ppdkc48R5ipqkMYAw3E+4cQc61pxHqgZqW9xwEUpikwwnQvf5s2UtrcgLFNrRW0vOFGIx8TiMpgYG16QkbIf3Lss3qW2LESpEicOFldAYeoJIOREe4oCLi1i62WjQyPbqqgvIuD53DIryoTcXg/CsEeJC/NQjN64i81oz+F/FVWKNTExNgq/0mKLMdOCeN/SPNNr6JexD4RI/Q72csMiqk4d/yrijlKaUlI43uIl6LV0JEhCe+bk3BEb4EqHhS70iU8GCIyHDunTSSPJkWtGuipcwC1uM6Askq0WF9r3AogOAeU+uLCb9oanKUyqcn/1vU3LZLpqmr4OE2LpmmBmAwjGDheqRLs4SsBATc7cadOVpt3d6gMbJ4AzOy+TpGAlxAS2a65lHW78cjR8N9cZiTPiI0vs7EVj31k98SloBwyZrmgKBX5oU1brgDF8MdaEpdJgeZkuGssXvuIznRZNzGl8rgMT0ygiI1zOY9VtVKjdo1J/D+XdCIg7UXxL3tscPfn+WjGnCcugn6+QZCP1S4jUSGJmjV96P+E+63s0FrpwTCXF64Y9OdZnzbDedyx0myiFriowsnXA1F4OqHA1xd6/zvray1xXLFeX2/VPIMbSVYhaYBw0uIVgaaNcc9ePk7oHc0tJGVUzOo4BWryNzkrQgAIOFHn1Mu0adfUa82gh63DDeOhWYzu2vJhYzjhuuFbn6EXCeFJr+90XEQypBpGWruHfmF48OslNATGJ+51bMsBG+yTgNBK+dzKq42mKl3OuAdvWdaeGi9F+rDpFkxeY29pAFMSvxn3Xqty6V2/MKzcm6OGslyZfhjOag3dViDBdZALGfmmbAnw4YfsVfLF4o/7Y5nJL0uo7h20wIfCIwIsEg7+ozl60N58ULgRUvv3BtH2TrnY6uBLh4S2l82JojGL08XUKBpr1fTCF4UkheLZYQeBbgWbxfQ9ovSmYCHqofZul8JB16CU/eNkiv7ElZYIOndgMLzJOusG9rTKIi+mUc+Ui0dGebsemnZ60h5kAXwEzAKwL/MnDk1yYwMATEKPVaV9JmNQPGGLezxi9CHwIVrynyxxIGbIy8Cqcu4ft+/uVkMnDc60cZgrTPzgsXTfpzdMivIvmzpimqCphjvpSz2i8lYmuDo5I0UX/oYE8bG5sjqZP7rc/h0HILtTeMA6nn7/Y2gkzJgCxIiHgtzC7RQ5B/tbicDg8nD7Zvh5HguZsnUynh8PRvTAF3uh0c7goikzfNIEsxDtbW/uff//wUpbTeMgV4o6ONqYQNU7DDQMRmAucEuK4ZvjSdNgwNCcMVVAhSol+fLmKcZeCEPdajr0D4kyCHMhUlmVpmr6XJQO3cJIkKYokcWLnFnPsLCf9oMBPZInjeB5cm6YHcH1y7ORBumhfj3LaE4CgVeJlhBFKe4tjrgoGu+ff6uIN1AeYA8/2gLDBRwkLURHu1zB6NyAk2r/esc39tObJKhgtmCw0QmreDANGqPPwtgEzRgdMufgUXqs2F8N/WW//hrocWhBR1t81kPR37hXNxYRlZjg87/lFG4Vz/MZGSRNKVIqi5KgczRgNJUzJVUhttzfvBQpgLXQF7qtcaoSokZcu379tgbRjjPZzqV+7AB6nwdhXvr8/bF9dizRe6ETU/rbGj2EJ3VN0uEEgA6TC7Wn48PIFxjwIUMLOTj8YEMIEUYneOw+Lhja5mqZqTxfdogyIsJW/+qBM/gqzBjg1qqbrmu90d6Z3jeFt63DwTWO4mCVS1xG4VZwNjbLPyw/+2qcWEXDXneWVQV7GJDpfzD8KGfZsoBGeULR3Y17W4HTejnpUszBwAb9XgJ04IDkxe+tb3s1JdBm6R1uBAGSoBMmj/9m5F3Y6/19QWBHmvyOWT8Kt/ZMX6fxW7XrS++BkbxH2jm2IqeHzrDqW//3txU6n4wdccThReT+9XIYwTYi91rnO3MEp9MBqc89ZGkAwA6pcSR4fOloq7a0hhJ6uFRESJ/UVa5vtLCuaXty93TNR1QnQONr/fzuH4RI4pq41mkVwdhRqb1/Pa61EAZqK86A21kJUDYLJk61l53+yCjSG1DaWTi+GDe59bqGHGV7yLCGKNmAAXO157ieWvAwtU493u64PorRDN4enHGNYoE3WtmE8dIpz6Gpvc1LDB/ELJR//98OCq0pj+jDMaMCi2t54aYw9XeQSPbtGgaY0NkbdkzMKIV2FEAD3Ug/OLd/YrrbX2tMOfYIM1wf9l9lGq70D3e7l5qWsyxtvxWbKE4uFw85JYgOGixBiJGIu1hrSns7PvcO7x/hAdDtEVmZgYkipIgqB7BBvcctjB7cC16pvw1ls2eBNGSio1ghDKPNiM0f8r+9rnT/scHt5Tsw3ULc0ME9Fc6udTnvhsInsZyK8kKSzdCOI8PKc90bGjo2rC0mXove5CDmNc6i/xzCyVmq3E1hshcSKEjH4gmtEYao+u+kVz+cklETo0HmQXJf1kMCNeMVLvRkhFGedyTEuOZhhiUIPQmCP1O+OjMUAokLiJlcyYVNPh8hIGQeieziccZzDtB6A7OZanLGHwTAL1PqxQd+VpIFizLIAgkN/Yq5VO9NbLX64KHwFPqcJuF5InBK0GZqLnNZEyR3UWYP3b1za3jFBTeKeRNedTdtb1hgoMXEGl7WrtZloEws+13f9ycayBghZuPC3P7uR/TTmYCa0iyOIslbcewa3ZjiYPIKJFJREgQ6ea386PGobK/8A/7bbw8O91FMVtw8eR4MoIIILCV4TBb5nNj7GCW2U5MYwANeHDkbYK9C+xWgRWw7Mv1oK+3I9n7HgjoO44QNIbSzwS8VK8FILgKNOB180CNAVYOPgD2oACnzmqoQzNBNAYaLaOuHAI1XazybdMGzyG8Mw7HXTwNRUn0kYWp9QIMAoPUAqC6jH0ePXLsaEQSmuIF+n3QY0xg9ngQ/Ci63RTl+OUcnNiVpcJgadpWOWteJT10wXOzbqlxtHIIpz72TnKqC+BdxFc5O03M6KAaiEZXLQMIAtFEXz4XFUiYAZSy9wDnbuNwPWGS66Tl5ZmL3XlIFNMDwDjaQQ4biCWpxotpOk2+V7jgCouUqNjIeLaYrUNh4jENFwsQW8tcaGwuE7V+ZvFOqJQFdAfI+WO1toKrab49XprLxGVFJF9sKNodE5Gs23Kvig0AYSgmCKBq9RRZqqroPXKMK3Di+e0h6+u5hRgsFVZGvwYVFHvVQ4VIcBkZPFu0PDAPYQBsS5WtjWWZQhKl8sA/Rax4uFsGSDmGWUXwWX9sISkxo3iM78PKxxxDKfaeAfY/M8XDYwk//G/XRvhNp/NJ0+3O+VAfVtlduer+gaoYpONWZCKBlparpxRS/b2wKmgmpUgjgEk82a3o+FKm1NZr3tvY16wccYLss6ldI+H8CNyodoA5xIjICahyGLeA1x5FnFw2sxdrvrO5KsQbAIj1HTYiuGOZGiXGviZj2TxnKIcdRe4kKwx9yyZ5kxV2UgIabXURSYEC41TtiVAKIzL3BGmO77IAh8VtNF4AFNYiLr5RL0cZw/fXIEdnkPfeEbD9cZRCOUogukzAY+qCgy7ApSR1FAJbo0v1G/u0zVY6qsXV4VDlAhbTMS3SBha1Vsz+rla2CBy24M02cdhOGsOwtT3vdUIgfIpIC7Ui0izFQo8S5Tos2ZDoY0AJXSGCCwzlXb04g5oAGgQS8Muy4FyMkWh7UTMUbhWsWeJF6RO5qUCK8i7CEdbtxZ5fdvplfaD3MTnZweKQjYjSjMpnmah+baQxrLPJ8v5/tPK6aDDziZhx4bu4MgT10/jkFyCoxLBUgGY3AEYuQFrtxdAICoOdd9xaeEMVWLBRGekKUTBJ4t7e13lgVQXdFP9uZ7y6fVbDV8oy6dZHbqm+gW2CzRCeoLqBeJXbFzJe99OBoOAfh3PNOGz5geegrihfWFppM53USkq6WudsH9/hhdNPDq6bupMIPtvZOTk+0wsyaBqtqcmBT8iqIrtg1G5l7kO6dI/1hfAXgGJPUVDT7LJoEXbj08OXm4X0iRzw8fWhje+FZfavGKRoIJe0lmHXA0WtHLaopnQWREoj7Qq1Z7czQaNYtQG7OkyLr706OFE1voE9MIRWHhMWplmjkV65tru5qmGsGmWOH7h4mah29hQAUB1E64P0pV4tb1B9QHKxhHKlGzNf0zFuCGfAYxOK39iB7rpD/fCMOTmpAYo3e6urnfXjp6fX/iPVypwdwTnp+MS4AtIkOnBiXnGNmRB+z9cK+XJsWkMciNUmeYcf+rp2EK4whMpOfgtPipA/Fs0M0T4vP+ylSM0bbTN5mb7bXb26q8WMEAJ946LGDUGfQT8Amcvcs0wtaUe5oD1ZLgNSl6HjVyKek/xKvWk9Z+61hJDlvLcmCZVlWu4rTOMqWC9BO3RPCaVbWHnyELUVg+2/lc+tRnWr+RZFTSXtgrgG/EYQ/RgfAehFqgi7OYQLzVP4AJJYP5GwBYrTpehAYPOiq19BoCHnrAHzkgLJg2uDqLEW1VcmAsAIHtgcAfUPjLhLDv4VWP21lI9CPDOdy+rmEFIY1D9AfEyQsYiGjG0Ik8m9WMRTsOHTDLwSQM/X4zXu1QAI1wkzKxNOHkGsrg2QJDqQQihtQqMBhWgyWoUJ0ENIwGXfbKh9eAw5gzUlfewNDrGnjuiFgrtpIpVNQJcaD/OlB/oqfXWeL9Xveoztk0DNg42TemE8ybqmm/xzAHgbGMXZm18ieWLvIyC6z+jDa5V+Rm4wQ0k7qJw/Q4iFCGsW0C0VQDj1iBdayooL3OfDG7kvnZDB9e60vrbgHcUaVg8irTuWUJrjQr60umCjrW9CgiEGIpNiD0DZo9DS/XrXamvXABtF0FpHZkqpgJ6gu3Ja6o6LZHhZsFAvRflv56xeewVCfgFcGMNVYI3bXBqDXbrKfFCmhqd2FoGRhhSLMrfmg4feO6KNNjIoAdAl0XgusO9dWaeQDDYRCxol8kAlTMJObNCOb+lSKxYSiKTCWap6sTVpisgJhIM6mNAatwOA1cXkfQ6oEfzN9Y64Qle1rj/lUk5a6NX9icg3S+lwfCI6rDIGbh9ODyct8tdQp35zAUimJGSKk08GXMxHW1jYDrPIGOUE2TwGl8dXI9kY8rJJcF6fmqZxEVVFt68UEA8KxEFEMgEnlM002d1NEeCQraPc+uDEMax00MrSBVVuPYB+xmvseErssy9hgRie47QRKVv6YOchgoLvguqsbUpFqm67xoA/OwfFL1VUuVQGgATXV5eURuNvBufauQlhJboPV+d8A1n3luJJFYeJSswmRwf1HmX6J3iBAuZukBVFAU0MMBkBEtmLhBltheaMFQSNsOgtDhs1dvF+3MTcnxOQWjkpQD4uejlpEKhfaosBVHR0IU0+TlgX4ztkyGGXNN8IBj8AoySJ1+UYKjM2vugNiF3AuIhpZfNl7jfk9Ydl0caLMmMWgGfUXLNc+zZNydeQLIuhsEqev43bdeKcrUERygVqliRWpWoCj5vdYQLNdySKRFDjgsXbP7r6hvqAVx3dxNhQfOiVllGEAnKh2YPA3iOlaFieKoWjQGonY1lllOWCMDPXbqyQO8dvRc9LqTnPM0hCmiYDFdTKfM7nde1YuDiGvAFUQMga1uA7faMqYVhJKAaarfRx+vucX0FXfA/LQfECtjOUSStNuzqd0tQ2HrY5wVmBDtWbcuOIgG1Dln9RDcHN2FYHu4b0WWjrMWpy6vp0UEXdupVGG5knUdcJiZG+rEp3z2qg0Lxn7gI62mMJ66Hrmqkgz3OBExBMyKyYD3RZpT3rT3yzNi6/A5xxmDZ7Z7sRlbTDdnflpYGGgRXWZOzYdtxtO33m9tYrLAaE3n3e1su3w6nYeVsFDDiXQHgtYJQsfB3A1Asq85CSWJCRwA0Jx3X7Gpz9iA+O5AghRwM4BdTuzDVFUrFASL1dTM13ovX/nA9AtyV0XruQHARCp1AF5CBpVd1sUaOrdjq873MVPO3pmebJcH6db2RmteAppAM62815W0jk5UxgR+CWbLnfdqmcCzpLplBi7BxQU6eYUoGyEjDkqiQ9exbpDeC4gvMNnAMRArqD57hSTDMCa15nT9TMsTDQcfXHpXSzGG1yJgZWjrAGJ+EmZ9SesHBTvA/onXS9O0GIxFZMWW1hgUYxFDJc1pARpJkaCaSRXriQp0HWbp4OWiPAFJAIAxJiRg+1LVupJEMF4q5udVKjQ6e9nyM4wDRITgMTTi2sJJPHgu4intsrFEzx2xWm9wtOEDvvScJE27CSmW6Bb5zANC2Q+CcQQIVisWME3hQ+xHgOoFHC6T4JF4OfPdZ0CYXMzsvXRf35PQxCySpqpUAaLVj5RUqBaEJRCaoIZx7eXa1bk/gw6LCXiRXC1gBMBDSwBuoAc4oNz3Tb2mjxFzRSSr3AVCJGaV3h1ibag+DimGBDD7mMqKbXQqRBNUZX0+cClguiLfw1gy7QF3IjSswOx6LymvNpYJFqPiQhUE9OBHXKWgAGSaqeIqi8a5rlW9l0iyCfMJAS702uP5DIBKTzAUiU0acBZDjFYPs8Y8iH0ik6p1KJOlaophtrHI9SSpKedqJYBD+A6iKTZEz4Mg6TOkx/6YgwwHDjchrCxslfgvWXlt79igR76ORQM0gnBWaoFqg7UwMBIQJNKRNty+Mai9CDAhGcCc8z7ODrUlYpCwnKLKCycHLVc5bi9Cr0gaF+nNuGzm2NgKSDLDrCwHKl6vjKji2IuOD4C9Vn3BnAEmZ+CnYDjOAYrlBkyFAO5WKB2VQB0VsG0wVd+HYYv0igrMskYwt5RjfYhV3OoZjR0HZsSt6kx2qSBrRgPVY8f2La/yaV5GVtLXgEuCRACOEEYqSU8T6560dwrwOZiBpyJwJJJioprJAQ3SAKIlQX3oOV7LJeNBF8k16wOfjm8TxdhxgRAQwFzwwdzHUg7fhXhX5Tqug0Fsomo0lt0bi/XIZDONCNvW0S0nzJdCwwUJz2PcZxKjeWqVFsaAROGeI1EQmhbUmp0X1G4u4L+JjaJqbpKAN6mRlpb9OmSHK6PAjlTmVfArATtEn6MTrbxUrGQ0TPb9eUqBqiL8Ai+hYBSKzirMb8F3KBI76J5u8X7YJBEuL1vfx5UeG9ATQrwSnzWwAfo8S627AN+dUWDHaPj2cZLX3ltkA90NL1mssQxdzXV4vRCr5wPbBqhLKp41iSW1jsPKXPfSbhazxMaELrKeSzWVw70hhHqjcIYFkWDeQL7QOYJeEeGYKFUd3IOdcDACqSXhQ3DMxvSiMtLYytHfwcTR91zplBOHy7KIlIa944KE488gcrbGtiMaxbEdKmZXy7uN9jK1fdNuaAoM39jUzImwMbOjqJGFk5THQYalwxpQqCYpSwYX7G0z7C3mOxBaAwACNADaUGJiOhImtOc1aoV7H3RhKarJqdoPwwVEoZfGoqfXSVDCA4oJGF71qAMhhsbqZRbiFWqaawBHAPGITFQynxV7l0oqOkZ7c9QeLsPUMnkDYfCxiNNxj/a9GtQYA/iTVb/CkUA+w5q4TF74hfZWYFcew8VGpqqRD2gLYaKmADSwyUDFAjCAAVUouqmRSMDl3K1cq3s+oMa9oskt6uid0RjMVAaKHtUOBVP5flFQ6nN1tcqpM5aHi8M2JuuahMRoEYazMkuKstsrB428iFUqzWeSxmy1qsl5pSc60ml4iN8QBnHJ5nFIa69U6ZHmA0pHqgCUEbo6RggwQRIqVBN0EkyoYk1WK7mYVICKZnXOxOAbQz2PVTblTd4dlybK0tS0dXWFLhPoblZkaTcM38ENXe15L/GwPlmIyAe6UtnMjLQ60QfBfreQTGtEU/W+7Xqg9e95vE64Ihe75KuNjVlf8IhlY8bqJStap+hisPEYNA14HC4NR4rCKR2YBzGWpSY7F0tmxr3jxiCg2yzxVMJz7lF1NawR87p50yuAQcGk59mmHwnh+76w8xKXrXu+Io9nvd4ky5IsF6DQph3ACOCKFU96aVa4DKJvRA+HMfCL2gDgpA4/lVWUYzR+abRY7G2FY5ro1ATBcRMQltZSrdKEBixO44DImKHUpcXDcH9/vrx0eWsU8rr6R4lcB51izBP0z+A3ItvJsm6JDBhcjB14kgI6ulmSZGmvNytdXZlAwDMdqGkofb2uodFqNg+QGZksHmSu6eV5HsN/bG8QC2p7vOYxbh3DqsHKtZ6sdKRjbGzbdAwgBd2mTNEiAu6UKQH8h3LALWQYuPBFwUll945aDXpu7KyqBrsN8ZUSfYZmez63BlWMxDwI8kDaWeAxAaBYUxENSQQQOSrSUHBcb98MuR96q/qeJufbfEGzQBbgf2oirAKwB0FVBrWvaXIXcbgqTNwq9zcBUdujkwRYicbhl+KbHkFJ1JgqgU6kD2MVgQMHBg7WglW7+f4UI6T2/e6kgeJheFyjF+q2zsc9Bx44RvcHT6cmRN6sZyvn3TuvSPLDgVZOa1/So36YarW5UWnbMjilkjgAACAASURBVGoqhKpczsTqAjQKogUugx/LqIli4nBVCDFNtKC72Fv0srrA0wQA100+Hqu+pFJ4KrAVdQxhOIAS9QC6LApfgw4Ip7u1N1+U1FqtQ2+GWZMy4UxKW1owLquMT12hVBSyqyPHhiDLsm1Rl95BN3KSN/lpY2PCKQS69eIrcD47cHCxSgsynmJIryI7hgebAXMCUHcVuQeuLa2Kg42lOy4AKAT9i69A++oj+PWVR1+Bv+ovH33lKx/Dlx9/BX/B75/Bz77y/Cv1R03KxpVTWOtE+XDLQUvR63AiLvqVi/WiwHxrh5L33R4uTNp54EqT1uVY7D0AtGRdywEe3tJk5rHacWIqEggWcIuk6mdNwCmAHOu5lVXK6hPwvd461jKWtndQjWHOHt35zdpjpPCDvLxwSyNcGVUb5SGiywa+DkBF66yQk4uJBAYhIehpSJTC48xT/XRxgaDDndBWaJBYVGlQCaSBYLUMzMKjtVbC1HisB27BKXJP1K7kPPF3WMkC76xfluS73/z1kpyyuhJ2wC6WZEM8nYXGQeHEipJakq4q+TSZSAuUHbpFGoKhaMIpGMgRXtm8u7ncSSGYBB66tvj6T+BYngf4j6GyFnuFC4SqSmcg0WX3vlky0Gj1qiQ/+OR0/eXu7u5L5wS6VJgX2zyNOVY1OOHEsSnxJzKvnwyOKR4AF/bXpXq1YshnJpf51r0bG6o3l+/MkgAr9iPOeVT3Xved3qQsyzQ5dpy8oJmJ6qXhPlb7QhJjmeqAy1cl2f3ww1X/H3+4+dnprZLUcyJ979J60rxQ6tp0jN8dM0iwYjSFHpS9iUUxdULr3oFrtAdON5wPb5SR3T1cfmBb477EelcGf+p/WZWAJ4k1dDa4oCabOSPXiEp7P4UhJFck+dqD1rdQlEe/OENP84OXzImiwrBesMh2rV21nahMxj5p6kUZMLqqwA413ap72LctOz65tmmzvfE0kLiJ3aLkcqOV3w+wDqu+oy5cFiNG1bF0d+9CPY+WizKoqo8v9fJbrdYnIMk3Ycw2R5tn37tNwU6PIdzZmV8MSecwFOgc9QjEkLaLWF2vhkRuJTx5pW+EjXHnl5fsXZJluNWncelETQXg2kyg747MWA3O3LYjYbKo79gQoKN2w6RcThS1t6TuX56TT1tvfBt07DOsnzkb7qwm5fSbX/vuhaY9tnTavXxE2SGuiCLk6LpwHBh/4ZvPBCoz0VOz4o1vaTwcFrRC0ORQc3Kec58m3C4DXpu6ioEEnpYAtCBiljxohNKayiFwSMAeFfc9XA23QEvXt9hc5Ne069PW+0f/6bu7px92Oq3N6ZO3f1R/9+M3Wm8b56h2WidSLm6yrAVRnmF+RLeYhVMPvrbuPRkDMqCBgF5RnKsGYzW7l9NgFbsai7EeOo03VTEDg3vZwKo4NR2zCFjjgtDL8P4YaA0tZlXtqcwUd9BiTnkaOtpVi3/+buvv/+bNj/5p47998Vmrfe8nv8CZePynn2C514fPTy/sBAZkOayLv6Zb3bgea9admKA8Dm4JXXkAGvUPmDeA0IIDax8UgUUbKIZehJ6+jnKGXeqGFlnhdF3Opzb1o2YSmZXjYbra8iqb04EF8X1Wl/khEoqDsG5dWYdI55KcvvXRm62/f/NXH/3lX/7q39qto5O666dACh60O2dvT5+fzwmWO2Srm7h4T7yz6s5sQrumzjwvlsAY7Ty39byqS77r8a6laCoou5mWrZeVOocpqJdj1WTtUnU13NUESm/B7yqG+ILovGDElpjypsBysRpSAFkeWPWahsrXkuxufPTmm63WvyJqtf7+V6123fNH55bd/tqPatEey6Y4VXhBXtU30SHedDGLO9C1Hma2dbPvxazfZ5YTa8qV3iGxZF6W0+piCdoY7ow1MUjTASCT3sQEwFytwaCypDmJ3Riv08B6igLtRAlMonfjNV7WkwnOmH9lJcifgSAgSeusFuVXf3/25zgBf/72JYz6bj0nEm1bUVdgBPMjuuDGXaQVmtt1x2YdhkYeyzzTcvEsCkzHa3X2DYKtpHSkztPl5XXb9jTJbYDhfgzz6T5jHAJIPF0DeupYgzGm3IB86tQaV3lsOmCpEhw9TDUWDRKRqAomfx6tBfkIRHn7wdm/ng03H7T+5m9aZ9+8s/vtN87OC5rf/lpjJzbBLeSDemcMFiSoiuPg7gITAhJ4HuXSw4yBcMapj7k6yiFMjETsuu4gBiduWl5xcn1T9t3D6clO16kGseWjBPUsgF7KrJ9gTk9CeK34UghpujnEWyANiKH1hKIT3uMY2a8k+XYtyJv//M9/8tFf/tnyQevtB63Ot++c3n8wvHBAP9xttIuoQlHTAcRlJKlIRImaCgLUxLRYJCHmV3HDpEL6Tr/QmsJv1ACdsj5ES2m4t5zedjSQsXQEq1MFDYXkkU+p79WVnTU/1QcwQIJpwE5JZGO5MqGlpkFo7gAQmGsU3v2vf/LmR2/in4/e/Mtf1VPQ+uTjL7734EH9mActGMS/3l1ZPMSRWskJFaQK6vUFH2w997Euj9AAk101D065i0XVkdDUVYqBVn3fnd+WzzWm+xAVSspqVIBQeiDqNLErglTiF6oHpqgwoWGpVF045UMUAZwS5t0CNZHaGrseffTmP4MgKMm/voFdh0l54/0H548aTVudRysUFqBTECuAalkeTHJteM+kC7gLNgLYBY+EOL5IcRkGSJdvOwPWlA5ooBssv2VNfTTr9TBw7DlYIj0GulbrV5QVfFymBaWJC6PBGK6cWl4qIOSREca3uoALTEItf41d//JPH/3JmzglH330q9rmW2dvnxchnDUS/Wk9J5YK1EoDEIlARcG5eAxXJguOxIQjlTNTWwUkCnw3tfQ6G6mzPuYjagR2Jzy5kfQ39oV2kCSUBZ5LVvqomh6AhfTsAYRcJa6J2ZhHhRhWVMGxB8ODqAN4h9TIs1xrjcLPUZCPmknBOQEK9ln7rEEy4yf1835RS+JaduBjTGXZmIQwg9wq8iA2CYSmCndBOSyn51aB23dpZHl2k1FTtKaEXSGya+bXV2JGodQrrUgPmN7FMmGCh50MwBy5zbnGi4n1TCO6DyoKKK+DjzRNL+gDNQoqr/9MAkuKTbGWZOPNRrf+7L/9268arPrB1x6AJChT5/knKFHNKB+7mutlJrMH/X5uUTdwCyE5xP6K5ulNhaBkQSlVzsE7KNQLnqFbu+RSkpTtXRWlHdpBGErEVg3iKZ0d90qJZfyxlLgBx/FhoJrNVBaoM1d1WwNaZqWpa7NKBpNY5FJdS/Kf/u2f/uRP/st/+bfHgL1nOClnX3xa69VZp3V2euc54M0ZfvbUVJyxOXEs6dr9ohtDzK3ZUqHg06jd0ES1oJ4zrpeETFzXKXqlDRS22VLEnZ7Du5f0y2i3jHuSJiV1ky6EamU261URqIzGYrBIEh9QQRF5iUoYYL8O7njMCCCbFfRNAcGq9BypyQu2svv8m6ePTx/dOX38uIPz8Nnuv7dWjvLsu6e7P2zdfQM/+1iYggeDcQz3kBYgigC2CyKAARIrrnNfasZMzSnA+rmLhgNjO5lBRMlY7AaBa3kHl2sD2vON9hSsg2rdbg/wtCxdTP4RM/F8DN1Sqkhe2UgOaACzi9u4JLh0jqWlGECOgQ8gfbmRkXh8+rc19m7u/o+Vub/dOht+9+T90bcbFAYcsl0FC10pPgHICjoVBettXYaLYIC/lkaCAx+gGAhLnXqTSS/8DnjwahDsL6/4xbtP43JmF5mmUAeYJKb6kQIFCeayzTAH4+u7rFdkmZ9gmtPDxRhcPyQMbIcrqqvhN6j/lfM5ORdl93s1Vv3gdA1dMC9/+sXz5gOPJa60aAST8VwlfQ1AGSJT4MfPAHx70kuL1KEuUEgZBoikwUQ0qS9vb9gejUbXTywyTqjO0kWpY75CVVzMmStcRmhbwH6AiUjmQMzSr8qC4VE2imoDNwHwhy7oEKEOcG1aoeM17/rWL37xtd1ayT77dPcf8BH/fucf1k97e/PxOWUGfaEgAtPrIiZwHhGMFIM7wje5nOR9ZurWGH2YKLO6NJOJuhZKZ/kty3ut1n1w7MF8uy4KIRywCz5dL3srgxCR3TJJlTlFOchlXbFOTMB+jtsT1DpnPcDCf0XxVj7+Mxz7/7x75/STtwGj/hYn5R/u/PvF4752LklQU2rFaiRxGaAiJoRqW2fM9rLMcVKVgh0Rfdbl9WJuHWOpADa3LT0fJYBPhax9p5w0W39REFHCbIKLwgM6Qg9UKPCDmkybmLoDKQY1VBKgxqgdVhN2fNrc9IffxUE7273zd/DPgx/cOWs9qF3Kg7P76/j3cVJvpFFjkARuI1FtsfhMx6WgsSvAr4sZjCX0AMwkm8WrTVXoTjy5vXlTks6eqzbZX5VOKsdukv9aP0zB8qltEq0I8Rgl6YnE0rklQR1qRK6wEEQhA7QeELShIEeNPXSa2f/Rnf+B/f+7O99rnvXgzOh8dyXJIyA5wDxVGCRcJOBO0wkRW6ZOj0Gn4fH2ViiIH6Oqe2FA1zEW1p7cthfM2HciXa1r1Qe8sROIDd+BIVN0RxBy/E6KwYMpPHc2Sa3Ak/VHPAhRsFS66td+V6vt5LsYhpw9erRyWL+4s4urwt/7pLUiXvDPj9fahZWnMLsDtWFSWb3qoMeB5Ux6OfPAl+FOpm1Q3grLb+x3ttg6sNW6rHtboUV79NQMlh+ASlJZ4kWKuxXmOEIDcEjufA/MjVuC2C7EiFZQOOhcWGI1y41es+3Z+o/Yva/h/T7cPV0Z5Nnf3vkUOv+gs5YE/kVJ6rwkq3PlNKjHWdUd5KiE527sOYHtaOjtFSVfwIjqXr0tcSvEzVn1gnxXVrcXiQ0/iPNccWfOpCu5GuXhFlZKqxZuo1rMLUwWMggUQsdyaTxOIzVyBiWypbrMHavpFaeek2/Vd9t9dLbq9j/83U9QhrOLR739p6c/+PdPfvKjO3eCpva3sOvbiIEXQFCYeTllttub6BA7YB3R3j2wR72OJPnknW0Gdmpn3TSSLzlL1rhfmF6pE3/G+PHWPKwVCKstxP67ddr5GUxymBAsjPd4UvYsdsBSCLW1IggcWyVm+R/PDb59+ugi1m3VjOViTs6GtVjAW1wwNJFUeWbh8ogcDHjam4wtG+tX7RBmWkoEnvkcJ73eaaen7+ykDMBY06qLLdbX2+jriwDGKOl1351umcpqr7eevpvgP5gQy99hWOxAbIhP7cp1KzMtBpkdzMygLArrKxeSrOek7v+Ds9aFIM30gJyd09O+k2XH5kHqF05e2rIY5y6E4A44KfD6W081og1w34X7bn3OUr18Sp3F/cXECYrJw5efRWa0RjDkuPtls+vX8ISXHr+7gSoaY6ZrjjvYBGBJ6DgeM8XxmCYpN3vzmW2W44MahX+Mvd7c3e2su/2g0zm7pF6Axa27n333e61P7px2WdIX5Xzh0EHJeGJR6ebBDIJhCTTJe6cPvqxAL/d0tBXVq/AqsIBswxgeTg9vweDLsmw4XuJ8/cFOXPHVQrXz1lsBMEeBCFksQAsiYCmAh2jxVJUHrpfMN42pI4PArFH4Fzjc37pz5ycrSVZ6ddY6a1Igo/0f/+h0d/fD1uM7p7IKYnsLCzSCfpKrqg/zboUJjLwJwPydfbAS20H9uod1urWn0DxRXjvB7nZR5olUircyWTSpV8VdHr1AgHTgGeLe57jwD2SieMfCtX2VqPvzOqXaLlTXqbnw7g+BJG48urP7i2YGOg/QuZy1fvG9Hz76For0n2u/uNvp7N55HI1T1a7r7pfzRZ+AJLgAug2qxXDfzLuA7ooHlIO4h4ep1kyKGY9fdmDMlTbsq3LvLQ8C8yYaWQwXdUk+/pUfMixFBLXbRjCjQIH0vdVmWPjGuGH1n7XOnnwDfEUzJ7V1nH33F63/5x8gTMRopXEm32z9AugM7q9sDmUyOocAKyZ4NLozx7QNgta9OS47IPdQysMNUDqcFN2R4e17769Nymg7KuZ4MAZ6d7ndXvbrhVRctL6HXiWyQL7lQxO+AjDR1+m/pQMavNKut755eucHjdc6q7V58/TTt1tvY5gIEP0hzMmjLz5sfYrxidTZejspSEJMuKVWLoFPcCBApHoLS1lwgZboT9vLQAhMquTWyzd6X2mHphkWrKy8Zy7rjoaOrq0YwnfejTHUgsGqDhfwtwQvwNd1nfdTRW8k+cmH/wG6/MNGkD/9Nv7z6Z0fvw2W/gmEXh9C+HvnztffeNB5jPGJqVXrjYK4n4jGeCzSchum/Rm6zFENNljEoMl77cUzd+B5x671Jc/qbackD03OLGH1RncXZq410X98eB/hDFRK2z6caHhQDiH+WpLDUtUb7fp5bS2f4Dd/8ujOY7D/n+zeefThJ9/++mf/9y4ygM92H5+13sZQ67FJVWfdrSHu4MfNe95yjjlOLNAqRqnWHJoSy6zdDr1ISogyX35S35VmPBT69jw9SNLFfRgoYCI1K+L7w7qQDA80mNcHOmC9a7ROkG6W6irf1Rj0fRDgmzA3P4J/8Tunm6dN2vEM/Mjj+598s4kZNTVbu7fm9mjoy0MbE4fQf2s6tZoCI5rDoG3OyyTb3v/S7+0YxqQY3t08xOTnfeBWyCSoBlOCe+wxB2jffxdRHnM1/rpkrj3R1EvrJ6BFTUAFBtKY+CfNUtBpu/X2D+6sFoMfX5bkKG92/WvRwzYyvjoV9MHdROM1lc/0g7stA3plGF/6TRfGC219NlprKoMSo01b7N3N6WodKThaevVyIMD+em3tqNQurwQ9Hq7iqd1PH5zVIv3gh81P/hxC4XN5AQuT8zk55nXmVPhPjb062APrGA+nAWoxkRMtffWWldvahkfW50qOEtGNpZ3b740OrSaNqUVPjYdyUFNSJtdzcrh9RZLnb5ytw6mvnTVrjB+uVho7rR+dywt9PLeTTSwpxXIY4dydDuqTsokd7x3tWwHutXDly48LeWlr91RzvdF3x2Rl4lB7aezbeXOex/Gyc08670HPA+f8jJ8nGUR5z88l+a/ARc77e/Y2rmf/+BfNf39crwk3PwG6Plgfufx+VqUQSbsTvTBGSVCv/w2c7KidUDdJHTr7zacEdYpkq2z+sJSxbTnztrEtS9woGwXJYetJV1jvJe+55vlRzxsO4c6jddxxurlSrtNHzx+hlf8EqMknu1984/HpN77R7qzn7jSR4HubMUPnah4n2cB35q32AUA8FhdWzlHrJHPHseW87MTEV09KQMyV+nbu7Szm+yeb+KD+MWee4yfvt4xlyfzK95PzKpyFRat6Ffv05z8Fv9h6UH/9VZPK5Ken3+q0zr69++n/FXS/8fyLcO/tT1HiR+jjq7GerldA2l2LWq6fL4atzobl5TaXjtmFJ9+f7y8WLz1Z9JWtszTJeksYQsVqK6rpdbNYb14oNVykTnd+HuqMesFMNNnU0+qnuz+uJdn9C4E7NfTqX55/s3P2zR8chmH4Lx/3Jmffw7SK8x/Q4oukWFysYm8lRVivIwx71HS6XbraFgdduHYsx5dthwFxb4Qx97ucCVmsSpDae/OL0pfNRRgKYtY1Ers/Hez++dnb4DCem5WlqDqlwXs/m759/4sP4VPPvxGGnbPnH6cOqh2w7DK8KBsxNh+uyphh0m1TCufVG9O+RDOeKurT6zfpjHrlbOccQS5tyzRGo1GmqP1mTrJ/uXN61vrszu5srAuN6pqZeX51sO18Zxl+41/CXn949uQgREpz6lGSL4eXioHeOP9ytAi72cMbe1h/4zaS5GaU3Lk/vHF821qWuQWRciOJlzx6DsHU6emsr5ncZhaTuGPCc7th2He6ZfH9s9a3T+tmUl1PXhJtGOAGf9sZaeHLMhR9+7qN3SKFgWegtduHezEBk/hqjUhfNZPiw877P/+L/gGzTCdwDvKiKg48tyjDgx7Yys7e/P/8x38cHD86xaMteDndrGskbt79154a/iWasSdusZSbrXMShotur9kCqTWS3PnHyks813HTquvIAvse9rqFm/eaWogU/zj9g+7p42Yjldvt7fResXXrt2tHLlHzX3PvjjHcWEz6Fa4z1xUYQePXdx/99CDrj6te9o2gsg7SSWzFHr5iJ3C73wgDxzs4cMKff/H8zs+avC2yeTfZ2hi9Jj79ml6+oJdPkb+ttYcPDwaWFzAs8dYgGqP9tZPfffz8i5/97GfPdz/+RhILnzOnEGZg9YNHdx591fvqo59+FbnY7kBQipVoupB2IL1k+/AlTsNYtdcSBcjXTUu5cvc5kAsI4Uzb4tzHjT8K/emda23352PfNKtM6oOC971nuyjl+odfSKLj2ek+l7ElsNzZCW/PmGwuDtKDg9t3U/3adlTg6ZivEGSJW+8VH4/AYmMGMRNuKH1+TZLHHz/6+IvjbPB/9MsBM50ri16nz3R8mQYuV+LKPqazFXfntsEzpiNPVfvLr7/eK2qecKJdf8PHpTaqsy8WJWq/8CmDuAj+EOv5LVWCu+AxH30M5OSKII8Kjei2TzQZUQ+P2a2r6dltx9Ma2cnCUl4sD16d43pZO3IICV76Fq8hJm2Ij8l2qmgmJil10DSV2z/74uOPHz2CuXgE7bJcu6fN9/Cnz7/4C6HgYV9YUBfhfoLVaWaXX6xyIYlN+6ba963Xk8RYRIS+LNDsnGCAKu36wAasMSFYdehxouumW429cXVgeZ5VOF9dW8Xpo5+mfavqVw74Sdcbo63bEk/bxC1HdbRjxViqe4NbgOdvVnTIl3t/1c12PyDEfsm1xlOsimQ+bjORBcdyfMFdjdj4UhyOe7IONE6JJ1SvMZ3Hx1zLdMJIJVRfMeGyvqcTW2Ddu64FHtoZNy1MdNzUA8Nmoad1++PXfKfY3RdghzfOfW1aO1AUzhTcty70qG9Sk5muDuhTl8KZWp/2x/oYFz9JjQKPfqoS3dU556nW1zltqhthpOKI4fY2Si3K8b1VyvqAliuS7E8XnDyd3rYe96XayAJLuX0Y2hU8UlelpjPctETMiGMZk4mHHnMqpe7TQOMaM7G4BBTspzpKTqkyBnHouP4UhylVpE8l1rsRwQgzidCIdfOsDGN43+H6YDl63ddrtVMYyNtfCns3UNRIoYJwHVSFyBhmQ/NKhgkRAADguKD8gAh1kfrPgd/jzmHoL36D5PXGcFWlTsoVSvwBfF9TqKoxwkGSjRtP3LxXOlLNi1vLub5MM+aCKM6tbzRrF3jAkMA8JwMaGBGNg4+OCNFZXFWDtASTwPfqxHUd7aOfY1KJmfUbnBR3FlRVbFGFaEUFjojgYQCuUu+awzrUa8zCaC/LzGM6scw0Xb7mC4M2Y6xMvvHiHLx9qqkR6IKi0AzhWLeCeqVW9Lamo+HhRpgqYMx4TDgm+idjlEcKLYZZHIQPD4fD6SLEejHbDGI8NQhPy1LhfiBJ/6rFG8ttS/ErE+ID01LGrzr34RXNeAq6f5Dccq2xx4lUmY7H/eBOWiBVPlYrhxvN4UjtZUKFYjKKRfgqvh1NtXQsCY2s/XpYO53hFhZvWjyvC+YjPJ6LoSTVlUR8e17gAFW2oNK0Yc6DxeuYvbGoIs+8rUIP31SBb8si1Ga65VUK02Kg9enF+ycOB+AwrEj31Lo2hAifAuxy6+Ic5PYCJaBAEBwrUrCoi6mRqhZXSmp2cMmJCC8GyGY2LkpXtx5c/Osk2bepHoe3jcLemGhMYYqgtmvilhAKgPvsMtXYyGAifGKBI+e46lEfDnvlnRJ47CbMgqsKfQCaiCd/MXL+8pu6A8uqrktjnsl8S/TrKgDndRSs3c0sVt7i6PGgLt1SqGVzKUDLLB1z087l5YDOPRhyRlUXz+slQMrwlVTl5UEZppjRJBa+BE1S0wQc9ol6+Zyfw6ReXSSma4GUzK5TuFr2JXP1l9tROHOlLK7iotHuGNMJHo4K4CQEiXRftxUsZU+uwM4w5FiIK2OiEe4SHWw6vbLy0S41RRW4e1YFDGe2pvk67u8+6qwikc5CrpbW3D5Agd2v8/aEvUZ42R5u4+J49woSG/t7i64JLsDGPVVU8XUNesk19eqctIydAHdhEhmBpVAs0mTdK3o63NZwlR2nk4Ka4hnSKvCYbGdv0eDlaFXIApKwyGS49FQnvtPXeD2tsUCq7V/hLJ0pnu2h6H7ZRRQGmgXKgS6SxFeWzYwT2yZ4lLCHBbNKrPr21dBtigdqc6x1A7+KS6ReGOPWOHPW5NSMuSRNlazpSuGPpduUppLxa2RW23iAsm5e1Uxjf+aYkdebbplYUxZBnDHAkmFFzTYMPMBz1d+pAO3HlaoU4FPEpOKT1Y6X+tjV4RaeBRPhGWswJyCykr07z5gfl6vIsR2aXOBuUvfYBu2KZeHaeK4F56/x1kZjh4HZusXiymAao+Xy5N228Y5NuCRAYLUJ8F5crQ325/Pt9a66DaYJiuf2gpYpuUnH6iq5ayy78/n+AR4ECLOVAA8QqKBad9gebZw8HK10cBiLen+Z6Qtm+z58ETX/F9VvbvPGYSr0cTa2rjn6Old8N7SI4/mpTvRZRZ45dZmxGScrrDO2fRV8jqwrJoUL8bqyPudyM3Ulbv8gZgkkAlyqF/BMV/DEuIu8g/HQFIBXcmwxU8KN8OVilsXGknH5Gvlu42lSlp5ys+i7harHvbDb2+IkKhzXCutXPJHzF8VMDxQ9onpG8QSGgJl4Lts6z3uCHAdCrNl7tCzBkINFNyxpfmWol5nKrBryAH0t8EqgysAKVIXp+mvYPPgmXaNpD1nI5sZVLnq/l0yH8809QRxTyxPmTRLnuFy92dY4ARape5bacxSgk6EZ4SmIziqD3Zn2MqeYhHmZDviEk2K4MR0m6WXEMOY5CKDgYcQMX+RS/6bU1MEjE++WGPnXtWGYJd0+nW2cnOzMrrzpbXMxH2HCc2k5mUL6GSHFWB4DhAAADA1JREFUO/PlqhC5vagrD2eM58dUJUU6UCZ4Oq4XNogOpja/t5zxIPRJ0qXZodFpHZ0sLt9/1APlqmxmWcL1LGlK95lvW2bcB0uZvQ6/b2/jERVW10/d9fmkqx+00Vjah6nT15uDsdx7q7UW462kPkonCUhhJZlihv2JboZYl0aLFW/CNZEZ1YAsa27a22rOLb68rGtseELarut5A/jlPvMqD5obWyZzv2SVxNVm7OHuZMVx8UCc6+fTGaO9lK9OOlIBHRuL7mzkuEFFC3oa79EsHJchczyYGCwaUfrn56WOUguLjyEoEMn8Jrkbdp1+DJOBp15QXfcj3wcws+w46b5eyPUWVtyRQVG/lOIKaBij/VQ0+1IxCHQoa15MMEpokBbHYakrpaduh7MwtLWQkSrMivcSVp2vkfdBbZrUsFb0Nm7g0TBZ7UVT1PXuNoWPaX38xes0PGtXDQIFWLlOvHPPApr+1MVzVxRN4JkCKrVcVh8tajycLTbuLrH4suiq/jtVN5hXxJlB2DdbHB3Oy9VwtNNxxaXe7AQAnErvXcsLG4uiOSVGqeqCNSB6pjcw5eL14vnOcoJHqKlE9XBxYbBTL3cMpy8SV6szJPj2W1WXtm2Dg0YINhYnDx4M0z5cEbrE3bEz6/s5ob2SEz+ZnrWGKwBbOiyIcWNJ8zoHIgJ878ClPPZRWoq6/obIAssm7PcgyIjF9bOAv2w7nMDtOIQSJMKjEQgvet1uNxnXOTdFF1Fh2/3YtaWUpjnBY5uM4dsbPRdPv8V66WApEvHL70OAHgIT0GR30TFWkvRyC9wcoHy0enkKhAnZ4mQtzCjk/gT3s8Kl6SzB02AzsJfsNRAY27CnWxkaPFFyx5NqfTBDfZAMkNh4kO5/fzo9hDYFmD55UtffTeepC8BPnRDQSvvgPs3p51OAjSzcBpevs2K+sXo/3f0TuOrFi7Sb5aC6ar2JlLJ+vjc/2VjuFXB1luF+np6l0YNYcRKnlNnyNRcfl32SYYdKJ89K3pShNzZO3TRcAhfsrD5pdJrT2RczTyF2oA7e2QHySu//tV5pwVv4Wu19iO7NQCeit96RbnTwYOQ2CB+WGWuOukBpTNvFHWYAiL0eJy6WzPqOOeMkCF8LgPFRe5pihwnLuyFoQhrVB3zhEVt6ni1H7et3NaaLAjyE65iqs3yrAvJiHX4O8a23TLAWfj7d9mkfzE3kOw8v5wTx2Jn7e5PUCUypX2zBVcw8DGdF6SFFcywwWP9L1UDeLomFp2+kLksDphRd75nELSCK45xvjm9fvO14c3mAm5OSAJj89DBR1Ugp3g2UviLfmuMxee50uGDESsCIeLFY36DTHuKQQDgwXS7ni+3Cs0Szq0G1KzfuF3jWJS17JQRe3qtP831VA7aCmzKwKhKsPcWtXjDnx1vrMNK4vxWuo+NhaCG9zQAst4f4imOP0sXUJZZKvz61SAAMftreh/5UPYhY/O46QbAZhvcu3ulsbI7uhWVE1gevqI6tqkE4Y7omk73XTahi3cKWTPAQebBVC1/oiWH19rkXM5ZZvg6MlvgGCieDQGOwaBtzk4xjIp9sCAVw4vMjwGGPaMnQmB74hDupJPo67DEWWXDFR3Tah/uJqF8ZZicpmHvQZ5RWXx8d/TYLxMa+LvLcspzctlUNTxqNL72CYGOixjUZw9I+TmSaUKRWRmfpQc+xqu1EwwS2fYS5PovwXru1geccVmWlqs6inlpjnpBrL/8A1rUT1EVeUio06aualrzqBN0v0zr4th3KpMa6QuEVFZNLqmosxkQiQzaehAD443ozVDh9ozU6UIgDY79n4HZelZijaUBUEBOPrR6FuP+5m+ApTZjJa4cOWb2g+lJrz2fP6qNG/Fk46XV3XpOiXLlj5uB2QB03hFjd+eaFIK2jREbgtxbzdyZAfoPSx9NVIZg/gkBSVoQE001ZSxI9OQLq73ukfh/U0Va/3l6oEb8I5/OtjGrSu5GQMzYP9wqh4z45465xAydfoxlHCyfNuVNmjk+vJgMO8xhf1pcdeJi9neGhlw6oibHTJ3jktpIMDwVKomhPjT34SMGIjlt5Nrp4+G+JxxnJDGIXouXxbfhqLMPu8vWN/GYbZZaVV1QZF8rVjTijwkrrzfS4Mt/DQ8nr49sPA0IGQV1O/JAq9cEGTnsIgb4PGgUaV7+vAl9Xhmmg+ugQKxjf6vKM9u9iLi7dbzoPMHSipWK/dfkH7S0GLEJ3c66QKkFfRncMCM4g5MBDU5yhAR5RRY4jh0aIWzHAkJAwT4P6NEaMkAeVT/yJcH57O/hSrbMZBpSmDhlfPVD35EDPA4pnUYluvR8S30i5BJYSjHERwmh7qxp/OsLae8KBEtKnRmvq1CW1yTHSON0r/MHvqwLnZru7cWAzYN7WlQTI3Ye92KxPv5w4ddZW32obhYqnrhKleKt1iKfL40Hg2geGsa3h0lz9ItFlffgjMUMfwywhs63XXXl7jXY4EcKsxvHlR3ZG2wGvz47iYdRsdUnuLQF++6A9WPdyH6MPGwuNi7utDQRfB6jnYqO72hiTxbgRkEAo/3qLVa/V7qc04nF2Ja1xODPxNWExhBApbkXE4zWDXp5oeJSjvewYLzCarN8Pk4/qZQYlY/lBeYBkBFcpbYgKGWK8mr02N/yNW3uvEtKpLr9jth2CX5AFWnTlYNGEy/D4YF4I7HMybLXxHWtqjJIMDlvtGcW3sniVCkFmZOMWv/r91VGO73t7rczP6zUIzT165TVvI+DZdla/OcgBvur1IqfXnciiXxWY7Bq2hlj2j5IAzp60jC3MMvdEaibdXsqyFI8Bq924C9F1/3/dpICfOqhs70ISYz6uX2GpCIsmFlHTxbYTSzcNlBSceQR8bIrvKFT7WFrOT1qde2Dn+oSybmBZXnmygAhuwoAIwaXAO1/5YoHftSjDuXvpMA1ck2AQGntJTzo29Go4nO93D/qK1oPBx/Mqp/W7uNFOFP1FB7FXUTMToqbu9nyjfc+Ca6wevtvAxvf4vGaA/rqyXM5CbunEcomUUWIOsIr5EN9bjWloPNwT14VO2GpO4O/vGC0IvhTl2FqlAPHdkbTrTyQLdB38TvK/VJKrYs0ZbvrX0yI1gbWQamvaRv/+/1d3NT1qw0CUOBZOTD5MiCGfkATCZyElYsVqV2wvlXqh5974/z+jMwb2ULFSl65g+04cOMSyx/Nsz7x3HAlSwg3Xz3NC/KgRYVWYQNO13rwxrkK8/mG5X1gaXsl/veHq+hPbQGOUeFIEFgUuwvypXOcuJQxXF4wke6GqqAB1BvT2I9AYtQ0TZqf7VQ7LjOyGLB/InOpUmVreDdEKG95kJfw2QZNs0qS2K+RAn8JO1oN0ckDTRpUZm81e1ChhdTWn1JZ9z1C6Z11JO9Ok2g/w57U1Tx+BbAz7qrOHQ6AgPOCn981O3xMJRHxlmr9QPQB5l64zp2xsBRCzwplOlHgbpMPAI06a1HUKS/SGSf4StrmWLBeyFcP5MHU5ljPiHYIToP9gZB44juToceqOFbUcBGKobhsYtQQyYzt8LvvadZ0yHwjzwYI0MA+dBG0xlHQjM6hLBxSbus1D5zwSRp0yAm6miZbPUUBJY100HxsO3JVpLnvxHcP9OJKXYpYha7EmjBwNB/th4mv2CLUStt87nKBfI1qWuj+fEpgpj/gi6I+UAhgMvm2gZP2iuCgKcUs8VqohpZQC3f3g03YyQTctLcE+0S+F0xtyrYVlqJZAHRsWUsIhC0mknkRzLaNQZTvl+lIZ2S2RnQ6nZRX6Fjf8/NtzTpWmogsnE9Yy3FTXOba5GwbWQmCpNKpV1dti53Rb7XR1fpi895y8IpovqzW6HZp1rKuzBz/qnhnKw4sqTQ4UGMQrcreCHfkJ/1/fc+t9C69uhOtUIycVHWKh1gCK4QqhnzzWzirL2dXdCzfDYh+0FNPX6Sg2JiglRLhIwm7z+KTgyX+9TbwZohrlp4Hey2XIAuDrkGGoqFb5yDW8WK7vveG+A+ZiPN8s5+NFVsbcd3SaGpOXH1E5q5f1tvw0sf13ODV0ZrXHAz+27dU5NLI7f9jVMCsBEe9c1+z6uRDV0554+I9C422Ys/XmynaL9+A3o0Zx8MXg3oI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004548" y="267494"/>
            <a:ext cx="6707652" cy="644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779252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</a:tabLst>
              <a:defRPr sz="2100" b="0" kern="1200" cap="all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Функциональные возможности</a:t>
            </a:r>
            <a:endParaRPr lang="ru-RU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1979712" y="4697102"/>
            <a:ext cx="5880309" cy="1789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-233776" algn="l" defTabSz="7792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ru-RU" sz="1400" dirty="0" smtClean="0">
                <a:solidFill>
                  <a:schemeClr val="tx2"/>
                </a:solidFill>
              </a:rPr>
              <a:t>Механизм онлайн-голосования</a:t>
            </a:r>
            <a:endParaRPr lang="ru-RU" sz="1400" dirty="0">
              <a:solidFill>
                <a:schemeClr val="tx2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47292" y="1204057"/>
            <a:ext cx="0" cy="3565053"/>
          </a:xfrm>
          <a:prstGeom prst="line">
            <a:avLst/>
          </a:prstGeom>
          <a:ln w="190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259632" y="879475"/>
            <a:ext cx="575320" cy="5753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259632" y="1592372"/>
            <a:ext cx="575320" cy="5753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59632" y="2305269"/>
            <a:ext cx="575320" cy="5753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59632" y="3018166"/>
            <a:ext cx="575320" cy="5753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259632" y="4443958"/>
            <a:ext cx="575320" cy="5753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1979712" y="969668"/>
            <a:ext cx="5880307" cy="413950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marL="0" indent="-233776" algn="l" defTabSz="7792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ru-RU" sz="1400" dirty="0">
                <a:solidFill>
                  <a:schemeClr val="tx2"/>
                </a:solidFill>
              </a:rPr>
              <a:t>Единое информационное пространство муниципального </a:t>
            </a:r>
            <a:r>
              <a:rPr lang="ru-RU" sz="1400" dirty="0" smtClean="0">
                <a:solidFill>
                  <a:schemeClr val="tx2"/>
                </a:solidFill>
              </a:rPr>
              <a:t>образования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по инициативному бюджетированию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6" name="Текст 3"/>
          <p:cNvSpPr txBox="1">
            <a:spLocks/>
          </p:cNvSpPr>
          <p:nvPr/>
        </p:nvSpPr>
        <p:spPr>
          <a:xfrm>
            <a:off x="1979713" y="1599642"/>
            <a:ext cx="3096344" cy="4097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-233776" algn="l" defTabSz="7792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ru-RU" sz="1400" dirty="0" smtClean="0">
                <a:solidFill>
                  <a:schemeClr val="tx2"/>
                </a:solidFill>
              </a:rPr>
              <a:t>Регистрация </a:t>
            </a:r>
            <a:r>
              <a:rPr lang="ru-RU" sz="1400" dirty="0">
                <a:solidFill>
                  <a:schemeClr val="tx2"/>
                </a:solidFill>
              </a:rPr>
              <a:t>и авторизация пользователей при помощи </a:t>
            </a:r>
            <a:r>
              <a:rPr lang="en-US" sz="1400" dirty="0">
                <a:solidFill>
                  <a:schemeClr val="tx2"/>
                </a:solidFill>
              </a:rPr>
              <a:t>e-mail</a:t>
            </a:r>
            <a:r>
              <a:rPr lang="ru-RU" sz="1400" dirty="0">
                <a:solidFill>
                  <a:schemeClr val="tx2"/>
                </a:solidFill>
              </a:rPr>
              <a:t> и </a:t>
            </a:r>
            <a:r>
              <a:rPr lang="ru-RU" sz="1400" dirty="0" smtClean="0">
                <a:solidFill>
                  <a:schemeClr val="tx2"/>
                </a:solidFill>
              </a:rPr>
              <a:t>ЕСИА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1979712" y="2435433"/>
            <a:ext cx="2933861" cy="424349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marL="0" indent="-233776" algn="l" defTabSz="7792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ru-RU" sz="1400" dirty="0" smtClean="0">
                <a:solidFill>
                  <a:schemeClr val="tx2"/>
                </a:solidFill>
              </a:rPr>
              <a:t>Личный кабинет </a:t>
            </a:r>
            <a:r>
              <a:rPr lang="ru-RU" sz="1400" dirty="0">
                <a:solidFill>
                  <a:schemeClr val="tx2"/>
                </a:solidFill>
              </a:rPr>
              <a:t>пользователя и сотрудника </a:t>
            </a:r>
            <a:r>
              <a:rPr lang="ru-RU" sz="1400" dirty="0" smtClean="0">
                <a:solidFill>
                  <a:schemeClr val="tx2"/>
                </a:solidFill>
              </a:rPr>
              <a:t>ОМСУ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9" name="Текст 3"/>
          <p:cNvSpPr txBox="1">
            <a:spLocks/>
          </p:cNvSpPr>
          <p:nvPr/>
        </p:nvSpPr>
        <p:spPr>
          <a:xfrm>
            <a:off x="1979713" y="3003798"/>
            <a:ext cx="2772308" cy="5743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-233776" algn="l" defTabSz="7792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ru-RU" sz="1400" dirty="0" smtClean="0">
                <a:solidFill>
                  <a:schemeClr val="tx2"/>
                </a:solidFill>
              </a:rPr>
              <a:t>Формирование </a:t>
            </a:r>
            <a:r>
              <a:rPr lang="ru-RU" sz="1400" dirty="0">
                <a:solidFill>
                  <a:schemeClr val="tx2"/>
                </a:solidFill>
              </a:rPr>
              <a:t>и выбор инициативной группы в </a:t>
            </a:r>
            <a:r>
              <a:rPr lang="ru-RU" sz="1400" dirty="0" smtClean="0">
                <a:solidFill>
                  <a:schemeClr val="tx2"/>
                </a:solidFill>
              </a:rPr>
              <a:t>онлайн-режиме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20" name="Текст 3"/>
          <p:cNvSpPr txBox="1">
            <a:spLocks/>
          </p:cNvSpPr>
          <p:nvPr/>
        </p:nvSpPr>
        <p:spPr>
          <a:xfrm>
            <a:off x="1979713" y="3831146"/>
            <a:ext cx="2628292" cy="5048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-233776" algn="l" defTabSz="7792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ru-RU" sz="1400" dirty="0" smtClean="0">
                <a:solidFill>
                  <a:schemeClr val="tx2"/>
                </a:solidFill>
              </a:rPr>
              <a:t>Работа </a:t>
            </a:r>
            <a:r>
              <a:rPr lang="ru-RU" sz="1400" dirty="0">
                <a:solidFill>
                  <a:schemeClr val="tx2"/>
                </a:solidFill>
              </a:rPr>
              <a:t>с инициативами и </a:t>
            </a:r>
            <a:r>
              <a:rPr lang="ru-RU" sz="1400" dirty="0" smtClean="0">
                <a:solidFill>
                  <a:schemeClr val="tx2"/>
                </a:solidFill>
              </a:rPr>
              <a:t>проектами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259632" y="3731063"/>
            <a:ext cx="575320" cy="5753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45000" rIns="90000" bIns="45000" rtlCol="0" anchor="ctr">
            <a:spAutoFit/>
          </a:bodyPr>
          <a:lstStyle/>
          <a:p>
            <a:pPr algn="l" defTabSz="449263" rtl="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</a:pPr>
            <a:endParaRPr lang="ru-RU" sz="1400" kern="1200" dirty="0" err="1" smtClean="0">
              <a:solidFill>
                <a:schemeClr val="tx1"/>
              </a:solidFill>
              <a:latin typeface="Arial" charset="0"/>
              <a:ea typeface="SimSun" charset="-122"/>
              <a:cs typeface="+mn-cs"/>
            </a:endParaRPr>
          </a:p>
        </p:txBody>
      </p:sp>
      <p:pic>
        <p:nvPicPr>
          <p:cNvPr id="22" name="Picture 2" descr="D:\презентации\2018\04 ИКОНКИ\new\01\Ресурс 2126-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80" y="954634"/>
            <a:ext cx="400824" cy="44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D:\презентации\2018\04 ИКОНКИ\техника с белым экраном\техника\Ресурс 1869-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42" y="2466551"/>
            <a:ext cx="338900" cy="2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презентации\2018\04 ИКОНКИ\общее\Ресурс 1926-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10" y="4583657"/>
            <a:ext cx="390145" cy="29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презентации\2018\04 ИКОНКИ\new\01\Ресурс 2132-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47" y="1764499"/>
            <a:ext cx="455722" cy="23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7" descr="D:\презентации\2018\04 ИКОНКИ\люди\Ресурс 1478-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79" y="3086973"/>
            <a:ext cx="412225" cy="38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презентации\2018\04 ИКОНКИ\ФИНАНСЫ\еще\Ресурс 835-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75" y="3820815"/>
            <a:ext cx="299465" cy="40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G:\c 12 2016\инициативное бюджетирование\Презентация\image2019-3-4_17-14-25р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12037"/>
            <a:ext cx="2989309" cy="24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2404388" y="2463738"/>
            <a:ext cx="1382894" cy="396000"/>
            <a:chOff x="2340389" y="2574824"/>
            <a:chExt cx="1382894" cy="3960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340389" y="2574824"/>
              <a:ext cx="1382894" cy="39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square"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 smtClean="0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05311" y="2624594"/>
              <a:ext cx="12559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</a:rPr>
                <a:t>Голосование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55576" y="1311654"/>
            <a:ext cx="1404000" cy="396000"/>
            <a:chOff x="2303439" y="1854844"/>
            <a:chExt cx="1404000" cy="39600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303439" y="1854844"/>
              <a:ext cx="1404000" cy="396000"/>
            </a:xfrm>
            <a:prstGeom prst="roundRect">
              <a:avLst/>
            </a:prstGeom>
            <a:noFill/>
            <a:ln w="1905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square"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 smtClean="0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05311" y="1887674"/>
              <a:ext cx="12591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Авторизация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126244" y="1887696"/>
            <a:ext cx="1969591" cy="396000"/>
            <a:chOff x="2312646" y="2646940"/>
            <a:chExt cx="1969591" cy="396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312646" y="2646940"/>
              <a:ext cx="1969591" cy="396000"/>
            </a:xfrm>
            <a:prstGeom prst="roundRect">
              <a:avLst/>
            </a:prstGeom>
            <a:noFill/>
            <a:ln w="1905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square" lIns="90000" tIns="45000" rIns="90000" bIns="45000" rtlCol="0" anchor="ctr">
              <a:spAutoFit/>
            </a:bodyPr>
            <a:lstStyle/>
            <a:p>
              <a:pPr algn="l" defTabSz="449263" rtl="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</a:pPr>
              <a:endParaRPr lang="ru-RU" sz="1400" kern="1200" dirty="0" err="1" smtClean="0">
                <a:solidFill>
                  <a:schemeClr val="tx1"/>
                </a:solidFill>
                <a:latin typeface="Arial" charset="0"/>
                <a:ea typeface="SimSun" charset="-122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05311" y="2699203"/>
              <a:ext cx="1794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chemeClr val="tx2"/>
                  </a:solidFill>
                </a:rPr>
                <a:t>Выбор инициативы</a:t>
              </a:r>
            </a:p>
          </p:txBody>
        </p:sp>
      </p:grpSp>
      <p:pic>
        <p:nvPicPr>
          <p:cNvPr id="3074" name="Picture 2" descr="G:\c 12 2016\инициативное бюджетирование\Презентация\Каталог инициатив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b="2187"/>
          <a:stretch/>
        </p:blipFill>
        <p:spPr bwMode="auto">
          <a:xfrm>
            <a:off x="4029748" y="1004692"/>
            <a:ext cx="5006748" cy="413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17196" y="4758993"/>
            <a:ext cx="2133600" cy="273844"/>
          </a:xfrm>
        </p:spPr>
        <p:txBody>
          <a:bodyPr/>
          <a:lstStyle/>
          <a:p>
            <a:fld id="{AE3344E4-5E8A-4F97-8707-05640C78D158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AutoShape 2" descr="Картинки по запросу российская федерация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data:image/png;base64,iVBORw0KGgoAAAANSUhEUgAAAMkAAADcCAMAAADtA3UfAAABwlBMVEX////35wD/7wDv3gDOvQD/AADn1gDezgCllAC9vb3GtQC1rQCclACtpQCUjACMewBSSgB7cwBzawC9rQBjWgAAAAC9pQCEcwBCOQAxKQC1tbU5MQBaUghKQgAhIQBrYwDGxsYYGAAQEACEewBrWgCcnJyMjIyMhAAhGABzc3tjY2ulpaUICAA5OUIQEBAhISkpKRAYGCFSUlrnAABCQjkxMSkxMQB7e4S1tb2lpa1CQkp7e3vn7+9KMQBaWlJSSkrOAACtGAC9CABra2NCQiHe3t6EYwC1xsZKtf+9MQBaWmvn9/cQECFzc4SMAACcOQA5KQCltbVjWjmcjIxCpe+1MTGcCABSSjFzY2Olc3MpAACtISGcUlKcMTFSUimEGBg5jM7OtbVra1K1SkrGISGcY1rWOTm9Y2O1nJxzMQCMWlqcQkJ7IQB7czFzAABaGABSY4yEOTmUUgDWlJR7c0qEveeEvfeUjDGMhGOlzvf3ISHvhIS95//3paVrMQBSAAAxhLVapdbnSgBCCAB7MUpzQkIpWoRzITHG1u9aOVLOxqVCc6X3OTm9jABKIQhzOSlSISHexsb3Wlq9vXPn1kKtpTnp7hWtAAAgAElEQVR4nNy9h38cyZEm2pWVrMrKzPK+y7U3QDcaaDiCJEDQgDMaQ43TUCO70sjOaka7K2n97u3entm7vef23vt/X0RVNzypESWdfrqkA4GuqozMiC++iIzMarV+321z+8XTF9tPjN/7g37frT2dSpW+OHzyh+7Ib93ayYtttT9PNv7QHfmt211bE6pP/T9+Sdogica5f/KH7shv3drF0x3VWxT/G9jJ4X2m0l+++8cvSafdSwJntvzjR+HWZsZVzfnjN/hW612XKISedP7Q/fjt232QRNFO/jfQrvZTjZBq+ofuxm/ZjPZwZIwmzvGOMRy1jc4fuj+v24zhyX5QDEduUKXDbTd9OG3/UerY5vKpHQW+KFzGLS8oFNeUwb3hH58sm9tZrBJrTKXFXNcyPT3QiBak0z82UYYF903N565mj01Txn0pYl3XBR0/6fyh+/YbtbsFtTTd1nRLjz0zMl0vspkqfSK4d/iH7txv0owl0/uUWqoq6diWkWn3dZcSEalCaFn7D92936C1t01fZZEmI0H7seTCsimjga7Zmup7R3/o7kEbDkebX8Zi24VkCufcpKawbYsKKalJLaozXZPW8Ms8qj0a/h5xbpRKMzn8EvdvZzplqi8JhdlwQRLGqKkTJhURKV9KkuF+38/nnd+2x7c3Y+roOqXu/ujXymJMdNOiVDJOPcuzfcYkzErsU03YqvfrJWk/dEydKuOT349JjVKF6JT71sHGlQdsnmxsnFyVzpgHsQbKBHg1kE6lC8+O0U4UVxXj9Gr3mss7l68ebgc+57pKguXvQ5D3E6ooiqozyYLte5d68yR0xWTr7pUPDxPpM0o1atpxICnzqqrPNF0IHlV7V6d0I7TNcH7xPWO5nVjSpho8TckPO79zQYylBHauM1dSTrVq/0KUJ7HUg+TqQN/NaeVz1Kax1LnGhXB8rnOm2zS/plxf98DHfH4uSedJ5uucmvAcFeKa7d+91R/GRNGtnGsiD4oxyS+CwCcaDH5wTaMPAapgXFXKdOKrMMCmUFVuMqG/uNa3r6saVf7q/JubqcKdwQBUM35GVUL3fpeidICcLzPpeYzqblqakruSz89/vJHZtJxck6RdKMwVlAoaUQqScB5F1Ge2bl639yfbjB5ciDfNlYpy4e7nvi7igVUtDjeN3400xtHoJHVy12KUx0+nd0+40O2Y7p9/YLQj9Wx+7WHGXuzqMCdcA1VRASeIr6uAZnFy99r9RzPBexe8chpolSpofjTaD0zqW9bASfamvwvXAgYYg5Jw087TBfqSqamonrAuUOXuNlXM0fXrjjyq6yalPpAUaqoaoKrJVd6/gUabhaoMLrjYYa7GqqZ1QeCje9uJy3yqqma2+FLu9HLrXB/bh2CqVlVkxdZy1O7Ad5ZCUTw1vwhnQZGIdv/GjfZgLnxV0QQHHEbjV7iuqzepytAlRF7c7ShTLEq0bdTWznC6OHCcwBbUfbr56o7eaJvDzpX/TyulcmxbcOtwLVpEqFTOnULHuPvE5vnohi4PHer7duBacT8GP2/lHvO5fSNbZLT3mNgenl/eWZqRRZRidf+7OZiYDBJdbF19QPvXKNwo3Loie3ubxwwMlyrB0fo7Gol9tuw03Zie5N+ZT5Ltbe/FydV7G1/PpSktSQWou0/ByzPmXveK05P4O/tZujjpv9hY6c8w1QudxKv/GXNfBzsz+1F+dVJOwlei2jDM0iujdpSwsabpmqIlq+s2PQJPOqgfZEzTAGYrcPJBQH2zeHjlYcNE2BJxQoCx0MhymehfSbG073fHAlE9CGKVy8mT+vK7O2xsErr+5J5FNLAboAtXTHHYzcN7LxelHaaEbV0etqOCBQSdrfZ0hTkjSpg53unU4+UxrgpGncQCo1ClecXrjQLTZqbgfiSFz4EOw6RcNifjoexTIHLcCQQVuuay8n38/mGh2UTJV928B35M1YjvXYXveznxwhswc96edHllVo3irJ627QeMqKqirvTCyBXAluP6rkNhqi5nUjiJS9F1SP6dS8M0KosidyzmzKzjriUHhVMklyW5LziElIKbjsO4pUuIAX6Jlxt7umeSqulm5x4YjUq0TDiXJWmXzNEHWy8jmO13GA8LEV76+RvDSg18nJWgudGwIsyjtSMzfgm9YAyYSHBg6dQ2LaFf5rmj0uNSEFrGCu/GRLOplV1abjSemnCNLX1aZJwxEcWUF7UxjlwxIKzR8rspVQAAPSGuDPC9vhV6Su9lkzLqqkWQVsEVS5k6msdhVMyduhNTl4AzqXHM+NwGSiIoZ1Uhqc8pKFJ8ce9hqRBTECWzuO+LwiR6rJL8wp0YhQ2DwDkop+MzE9SPWnl9+Wap9VWtySRPKxhG1Ynk3iVBWsMem7AeL15GlQ9TWlIrpd3Lk2a8W3FHV4ha1MMNPNLVm4m++0vdorYAvhuUpi+gS240Ppdkc48R5ipqkMYAw3E+4cQc61pxHqgZqW9xwEUpikwwnQvf5s2UtrcgLFNrRW0vOFGIx8TiMpgYG16QkbIf3Lss3qW2LESpEicOFldAYeoJIOREe4oCLi1i62WjQyPbqqgvIuD53DIryoTcXg/CsEeJC/NQjN64i81oz+F/FVWKNTExNgq/0mKLMdOCeN/SPNNr6JexD4RI/Q72csMiqk4d/yrijlKaUlI43uIl6LV0JEhCe+bk3BEb4EqHhS70iU8GCIyHDunTSSPJkWtGuipcwC1uM6Askq0WF9r3AogOAeU+uLCb9oanKUyqcn/1vU3LZLpqmr4OE2LpmmBmAwjGDheqRLs4SsBATc7cadOVpt3d6gMbJ4AzOy+TpGAlxAS2a65lHW78cjR8N9cZiTPiI0vs7EVj31k98SloBwyZrmgKBX5oU1brgDF8MdaEpdJgeZkuGssXvuIznRZNzGl8rgMT0ygiI1zOY9VtVKjdo1J/D+XdCIg7UXxL3tscPfn+WjGnCcugn6+QZCP1S4jUSGJmjV96P+E+63s0FrpwTCXF64Y9OdZnzbDedyx0myiFriowsnXA1F4OqHA1xd6/zvray1xXLFeX2/VPIMbSVYhaYBw0uIVgaaNcc9ePk7oHc0tJGVUzOo4BWryNzkrQgAIOFHn1Mu0adfUa82gh63DDeOhWYzu2vJhYzjhuuFbn6EXCeFJr+90XEQypBpGWruHfmF48OslNATGJ+51bMsBG+yTgNBK+dzKq42mKl3OuAdvWdaeGi9F+rDpFkxeY29pAFMSvxn3Xqty6V2/MKzcm6OGslyZfhjOag3dViDBdZALGfmmbAnw4YfsVfLF4o/7Y5nJL0uo7h20wIfCIwIsEg7+ozl60N58ULgRUvv3BtH2TrnY6uBLh4S2l82JojGL08XUKBpr1fTCF4UkheLZYQeBbgWbxfQ9ovSmYCHqofZul8JB16CU/eNkiv7ElZYIOndgMLzJOusG9rTKIi+mUc+Ui0dGebsemnZ60h5kAXwEzAKwL/MnDk1yYwMATEKPVaV9JmNQPGGLezxi9CHwIVrynyxxIGbIy8Cqcu4ft+/uVkMnDc60cZgrTPzgsXTfpzdMivIvmzpimqCphjvpSz2i8lYmuDo5I0UX/oYE8bG5sjqZP7rc/h0HILtTeMA6nn7/Y2gkzJgCxIiHgtzC7RQ5B/tbicDg8nD7Zvh5HguZsnUynh8PRvTAF3uh0c7goikzfNIEsxDtbW/uff//wUpbTeMgV4o6ONqYQNU7DDQMRmAucEuK4ZvjSdNgwNCcMVVAhSol+fLmKcZeCEPdajr0D4kyCHMhUlmVpmr6XJQO3cJIkKYokcWLnFnPsLCf9oMBPZInjeB5cm6YHcH1y7ORBumhfj3LaE4CgVeJlhBFKe4tjrgoGu+ff6uIN1AeYA8/2gLDBRwkLURHu1zB6NyAk2r/esc39tObJKhgtmCw0QmreDANGqPPwtgEzRgdMufgUXqs2F8N/WW//hrocWhBR1t81kPR37hXNxYRlZjg87/lFG4Vz/MZGSRNKVIqi5KgczRgNJUzJVUhttzfvBQpgLXQF7qtcaoSokZcu379tgbRjjPZzqV+7AB6nwdhXvr8/bF9dizRe6ETU/rbGj2EJ3VN0uEEgA6TC7Wn48PIFxjwIUMLOTj8YEMIEUYneOw+Lhja5mqZqTxfdogyIsJW/+qBM/gqzBjg1qqbrmu90d6Z3jeFt63DwTWO4mCVS1xG4VZwNjbLPyw/+2qcWEXDXneWVQV7GJDpfzD8KGfZsoBGeULR3Y17W4HTejnpUszBwAb9XgJ04IDkxe+tb3s1JdBm6R1uBAGSoBMmj/9m5F3Y6/19QWBHmvyOWT8Kt/ZMX6fxW7XrS++BkbxH2jm2IqeHzrDqW//3txU6n4wdccThReT+9XIYwTYi91rnO3MEp9MBqc89ZGkAwA6pcSR4fOloq7a0hhJ6uFRESJ/UVa5vtLCuaXty93TNR1QnQONr/fzuH4RI4pq41mkVwdhRqb1/Pa61EAZqK86A21kJUDYLJk61l53+yCjSG1DaWTi+GDe59bqGHGV7yLCGKNmAAXO157ieWvAwtU493u64PorRDN4enHGNYoE3WtmE8dIpz6Gpvc1LDB/ELJR//98OCq0pj+jDMaMCi2t54aYw9XeQSPbtGgaY0NkbdkzMKIV2FEAD3Ug/OLd/YrrbX2tMOfYIM1wf9l9lGq70D3e7l5qWsyxtvxWbKE4uFw85JYgOGixBiJGIu1hrSns7PvcO7x/hAdDtEVmZgYkipIgqB7BBvcctjB7cC16pvw1ls2eBNGSio1ghDKPNiM0f8r+9rnT/scHt5Tsw3ULc0ME9Fc6udTnvhsInsZyK8kKSzdCOI8PKc90bGjo2rC0mXove5CDmNc6i/xzCyVmq3E1hshcSKEjH4gmtEYao+u+kVz+cklETo0HmQXJf1kMCNeMVLvRkhFGedyTEuOZhhiUIPQmCP1O+OjMUAokLiJlcyYVNPh8hIGQeieziccZzDtB6A7OZanLGHwTAL1PqxQd+VpIFizLIAgkN/Yq5VO9NbLX64KHwFPqcJuF5InBK0GZqLnNZEyR3UWYP3b1za3jFBTeKeRNedTdtb1hgoMXEGl7WrtZloEws+13f9ycayBghZuPC3P7uR/TTmYCa0iyOIslbcewa3ZjiYPIKJFJREgQ6ea386PGobK/8A/7bbw8O91FMVtw8eR4MoIIILCV4TBb5nNj7GCW2U5MYwANeHDkbYK9C+xWgRWw7Mv1oK+3I9n7HgjoO44QNIbSzwS8VK8FILgKNOB180CNAVYOPgD2oACnzmqoQzNBNAYaLaOuHAI1XazybdMGzyG8Mw7HXTwNRUn0kYWp9QIMAoPUAqC6jH0ePXLsaEQSmuIF+n3QY0xg9ngQ/Ci63RTl+OUcnNiVpcJgadpWOWteJT10wXOzbqlxtHIIpz72TnKqC+BdxFc5O03M6KAaiEZXLQMIAtFEXz4XFUiYAZSy9wDnbuNwPWGS66Tl5ZmL3XlIFNMDwDjaQQ4biCWpxotpOk2+V7jgCouUqNjIeLaYrUNh4jENFwsQW8tcaGwuE7V+ZvFOqJQFdAfI+WO1toKrab49XprLxGVFJF9sKNodE5Gs23Kvig0AYSgmCKBq9RRZqqroPXKMK3Di+e0h6+u5hRgsFVZGvwYVFHvVQ4VIcBkZPFu0PDAPYQBsS5WtjWWZQhKl8sA/Rax4uFsGSDmGWUXwWX9sISkxo3iM78PKxxxDKfaeAfY/M8XDYwk//G/XRvhNp/NJ0+3O+VAfVtlduer+gaoYpONWZCKBlparpxRS/b2wKmgmpUgjgEk82a3o+FKm1NZr3tvY16wccYLss6ldI+H8CNyodoA5xIjICahyGLeA1x5FnFw2sxdrvrO5KsQbAIj1HTYiuGOZGiXGviZj2TxnKIcdRe4kKwx9yyZ5kxV2UgIabXURSYEC41TtiVAKIzL3BGmO77IAh8VtNF4AFNYiLr5RL0cZw/fXIEdnkPfeEbD9cZRCOUogukzAY+qCgy7ApSR1FAJbo0v1G/u0zVY6qsXV4VDlAhbTMS3SBha1Vsz+rla2CBy24M02cdhOGsOwtT3vdUIgfIpIC7Ui0izFQo8S5Tos2ZDoY0AJXSGCCwzlXb04g5oAGgQS8Muy4FyMkWh7UTMUbhWsWeJF6RO5qUCK8i7CEdbtxZ5fdvplfaD3MTnZweKQjYjSjMpnmah+baQxrLPJ8v5/tPK6aDDziZhx4bu4MgT10/jkFyCoxLBUgGY3AEYuQFrtxdAICoOdd9xaeEMVWLBRGekKUTBJ4t7e13lgVQXdFP9uZ7y6fVbDV8oy6dZHbqm+gW2CzRCeoLqBeJXbFzJe99OBoOAfh3PNOGz5geegrihfWFppM53USkq6WudsH9/hhdNPDq6bupMIPtvZOTk+0wsyaBqtqcmBT8iqIrtg1G5l7kO6dI/1hfAXgGJPUVDT7LJoEXbj08OXm4X0iRzw8fWhje+FZfavGKRoIJe0lmHXA0WtHLaopnQWREoj7Qq1Z7czQaNYtQG7OkyLr706OFE1voE9MIRWHhMWplmjkV65tru5qmGsGmWOH7h4mah29hQAUB1E64P0pV4tb1B9QHKxhHKlGzNf0zFuCGfAYxOK39iB7rpD/fCMOTmpAYo3e6urnfXjp6fX/iPVypwdwTnp+MS4AtIkOnBiXnGNmRB+z9cK+XJsWkMciNUmeYcf+rp2EK4whMpOfgtPipA/Fs0M0T4vP+ylSM0bbTN5mb7bXb26q8WMEAJ946LGDUGfQT8Amcvcs0wtaUe5oD1ZLgNSl6HjVyKek/xKvWk9Z+61hJDlvLcmCZVlWu4rTOMqWC9BO3RPCaVbWHnyELUVg+2/lc+tRnWr+RZFTSXtgrgG/EYQ/RgfAehFqgi7OYQLzVP4AJJYP5GwBYrTpehAYPOiq19BoCHnrAHzkgLJg2uDqLEW1VcmAsAIHtgcAfUPjLhLDv4VWP21lI9CPDOdy+rmEFIY1D9AfEyQsYiGjG0Ik8m9WMRTsOHTDLwSQM/X4zXu1QAI1wkzKxNOHkGsrg2QJDqQQihtQqMBhWgyWoUJ0ENIwGXfbKh9eAw5gzUlfewNDrGnjuiFgrtpIpVNQJcaD/OlB/oqfXWeL9Xveoztk0DNg42TemE8ybqmm/xzAHgbGMXZm18ieWLvIyC6z+jDa5V+Rm4wQ0k7qJw/Q4iFCGsW0C0VQDj1iBdayooL3OfDG7kvnZDB9e60vrbgHcUaVg8irTuWUJrjQr60umCjrW9CgiEGIpNiD0DZo9DS/XrXamvXABtF0FpHZkqpgJ6gu3Ja6o6LZHhZsFAvRflv56xeewVCfgFcGMNVYI3bXBqDXbrKfFCmhqd2FoGRhhSLMrfmg4feO6KNNjIoAdAl0XgusO9dWaeQDDYRCxol8kAlTMJObNCOb+lSKxYSiKTCWap6sTVpisgJhIM6mNAatwOA1cXkfQ6oEfzN9Y64Qle1rj/lUk5a6NX9icg3S+lwfCI6rDIGbh9ODyct8tdQp35zAUimJGSKk08GXMxHW1jYDrPIGOUE2TwGl8dXI9kY8rJJcF6fmqZxEVVFt68UEA8KxEFEMgEnlM002d1NEeCQraPc+uDEMax00MrSBVVuPYB+xmvseErssy9hgRie47QRKVv6YOchgoLvguqsbUpFqm67xoA/OwfFL1VUuVQGgATXV5eURuNvBufauQlhJboPV+d8A1n3luJJFYeJSswmRwf1HmX6J3iBAuZukBVFAU0MMBkBEtmLhBltheaMFQSNsOgtDhs1dvF+3MTcnxOQWjkpQD4uejlpEKhfaosBVHR0IU0+TlgX4ztkyGGXNN8IBj8AoySJ1+UYKjM2vugNiF3AuIhpZfNl7jfk9Ydl0caLMmMWgGfUXLNc+zZNydeQLIuhsEqev43bdeKcrUERygVqliRWpWoCj5vdYQLNdySKRFDjgsXbP7r6hvqAVx3dxNhQfOiVllGEAnKh2YPA3iOlaFieKoWjQGonY1lllOWCMDPXbqyQO8dvRc9LqTnPM0hCmiYDFdTKfM7nde1YuDiGvAFUQMga1uA7faMqYVhJKAaarfRx+vucX0FXfA/LQfECtjOUSStNuzqd0tQ2HrY5wVmBDtWbcuOIgG1Dln9RDcHN2FYHu4b0WWjrMWpy6vp0UEXdupVGG5knUdcJiZG+rEp3z2qg0Lxn7gI62mMJ66Hrmqkgz3OBExBMyKyYD3RZpT3rT3yzNi6/A5xxmDZ7Z7sRlbTDdnflpYGGgRXWZOzYdtxtO33m9tYrLAaE3n3e1su3w6nYeVsFDDiXQHgtYJQsfB3A1Asq85CSWJCRwA0Jx3X7Gpz9iA+O5AghRwM4BdTuzDVFUrFASL1dTM13ovX/nA9AtyV0XruQHARCp1AF5CBpVd1sUaOrdjq873MVPO3pmebJcH6db2RmteAppAM62815W0jk5UxgR+CWbLnfdqmcCzpLplBi7BxQU6eYUoGyEjDkqiQ9exbpDeC4gvMNnAMRArqD57hSTDMCa15nT9TMsTDQcfXHpXSzGG1yJgZWjrAGJ+EmZ9SesHBTvA/onXS9O0GIxFZMWW1hgUYxFDJc1pARpJkaCaSRXriQp0HWbp4OWiPAFJAIAxJiRg+1LVupJEMF4q5udVKjQ6e9nyM4wDRITgMTTi2sJJPHgu4intsrFEzx2xWm9wtOEDvvScJE27CSmW6Bb5zANC2Q+CcQQIVisWME3hQ+xHgOoFHC6T4JF4OfPdZ0CYXMzsvXRf35PQxCySpqpUAaLVj5RUqBaEJRCaoIZx7eXa1bk/gw6LCXiRXC1gBMBDSwBuoAc4oNz3Tb2mjxFzRSSr3AVCJGaV3h1ibag+DimGBDD7mMqKbXQqRBNUZX0+cClguiLfw1gy7QF3IjSswOx6LymvNpYJFqPiQhUE9OBHXKWgAGSaqeIqi8a5rlW9l0iyCfMJAS702uP5DIBKTzAUiU0acBZDjFYPs8Y8iH0ik6p1KJOlaophtrHI9SSpKedqJYBD+A6iKTZEz4Mg6TOkx/6YgwwHDjchrCxslfgvWXlt79igR76ORQM0gnBWaoFqg7UwMBIQJNKRNty+Mai9CDAhGcCc8z7ODrUlYpCwnKLKCycHLVc5bi9Cr0gaF+nNuGzm2NgKSDLDrCwHKl6vjKji2IuOD4C9Vn3BnAEmZ+CnYDjOAYrlBkyFAO5WKB2VQB0VsG0wVd+HYYv0igrMskYwt5RjfYhV3OoZjR0HZsSt6kx2qSBrRgPVY8f2La/yaV5GVtLXgEuCRACOEEYqSU8T6560dwrwOZiBpyJwJJJioprJAQ3SAKIlQX3oOV7LJeNBF8k16wOfjm8TxdhxgRAQwFzwwdzHUg7fhXhX5Tqug0Fsomo0lt0bi/XIZDONCNvW0S0nzJdCwwUJz2PcZxKjeWqVFsaAROGeI1EQmhbUmp0X1G4u4L+JjaJqbpKAN6mRlpb9OmSHK6PAjlTmVfArATtEn6MTrbxUrGQ0TPb9eUqBqiL8Ai+hYBSKzirMb8F3KBI76J5u8X7YJBEuL1vfx5UeG9ATQrwSnzWwAfo8S627AN+dUWDHaPj2cZLX3ltkA90NL1mssQxdzXV4vRCr5wPbBqhLKp41iSW1jsPKXPfSbhazxMaELrKeSzWVw70hhHqjcIYFkWDeQL7QOYJeEeGYKFUd3IOdcDACqSXhQ3DMxvSiMtLYytHfwcTR91zplBOHy7KIlIa944KE488gcrbGtiMaxbEdKmZXy7uN9jK1fdNuaAoM39jUzImwMbOjqJGFk5THQYalwxpQqCYpSwYX7G0z7C3mOxBaAwACNADaUGJiOhImtOc1aoV7H3RhKarJqdoPwwVEoZfGoqfXSVDCA4oJGF71qAMhhsbqZRbiFWqaawBHAPGITFQynxV7l0oqOkZ7c9QeLsPUMnkDYfCxiNNxj/a9GtQYA/iTVb/CkUA+w5q4TF74hfZWYFcew8VGpqqRD2gLYaKmADSwyUDFAjCAAVUouqmRSMDl3K1cq3s+oMa9oskt6uid0RjMVAaKHtUOBVP5flFQ6nN1tcqpM5aHi8M2JuuahMRoEYazMkuKstsrB428iFUqzWeSxmy1qsl5pSc60ml4iN8QBnHJ5nFIa69U6ZHmA0pHqgCUEbo6RggwQRIqVBN0EkyoYk1WK7mYVICKZnXOxOAbQz2PVTblTd4dlybK0tS0dXWFLhPoblZkaTcM38ENXe15L/GwPlmIyAe6UtnMjLQ60QfBfreQTGtEU/W+7Xqg9e95vE64Ihe75KuNjVlf8IhlY8bqJStap+hisPEYNA14HC4NR4rCKR2YBzGWpSY7F0tmxr3jxiCg2yzxVMJz7lF1NawR87p50yuAQcGk59mmHwnh+76w8xKXrXu+Io9nvd4ky5IsF6DQph3ACOCKFU96aVa4DKJvRA+HMfCL2gDgpA4/lVWUYzR+abRY7G2FY5ro1ATBcRMQltZSrdKEBixO44DImKHUpcXDcH9/vrx0eWsU8rr6R4lcB51izBP0z+A3ItvJsm6JDBhcjB14kgI6ulmSZGmvNytdXZlAwDMdqGkofb2uodFqNg+QGZksHmSu6eV5HsN/bG8QC2p7vOYxbh3DqsHKtZ6sdKRjbGzbdAwgBd2mTNEiAu6UKQH8h3LALWQYuPBFwUll945aDXpu7KyqBrsN8ZUSfYZmez63BlWMxDwI8kDaWeAxAaBYUxENSQQQOSrSUHBcb98MuR96q/qeJufbfEGzQBbgf2oirAKwB0FVBrWvaXIXcbgqTNwq9zcBUdujkwRYicbhl+KbHkFJ1JgqgU6kD2MVgQMHBg7WglW7+f4UI6T2/e6kgeJheFyjF+q2zsc9Bx44RvcHT6cmRN6sZyvn3TuvSPLDgVZOa1/So36YarW5UWnbMjilkjgAACAASURBVGoqhKpczsTqAjQKogUugx/LqIli4nBVCDFNtKC72Fv0srrA0wQA100+Hqu+pFJ4KrAVdQxhOIAS9QC6LApfgw4Ip7u1N1+U1FqtQ2+GWZMy4UxKW1owLquMT12hVBSyqyPHhiDLsm1Rl95BN3KSN/lpY2PCKQS69eIrcD47cHCxSgsynmJIryI7hgebAXMCUHcVuQeuLa2Kg42lOy4AKAT9i69A++oj+PWVR1+Bv+ovH33lKx/Dlx9/BX/B75/Bz77y/Cv1R03KxpVTWOtE+XDLQUvR63AiLvqVi/WiwHxrh5L33R4uTNp54EqT1uVY7D0AtGRdywEe3tJk5rHacWIqEggWcIuk6mdNwCmAHOu5lVXK6hPwvd461jKWtndQjWHOHt35zdpjpPCDvLxwSyNcGVUb5SGiywa+DkBF66yQk4uJBAYhIehpSJTC48xT/XRxgaDDndBWaJBYVGlQCaSBYLUMzMKjtVbC1HisB27BKXJP1K7kPPF3WMkC76xfluS73/z1kpyyuhJ2wC6WZEM8nYXGQeHEipJakq4q+TSZSAuUHbpFGoKhaMIpGMgRXtm8u7ncSSGYBB66tvj6T+BYngf4j6GyFnuFC4SqSmcg0WX3vlky0Gj1qiQ/+OR0/eXu7u5L5wS6VJgX2zyNOVY1OOHEsSnxJzKvnwyOKR4AF/bXpXq1YshnJpf51r0bG6o3l+/MkgAr9iPOeVT3Xved3qQsyzQ5dpy8oJmJ6qXhPlb7QhJjmeqAy1cl2f3ww1X/H3+4+dnprZLUcyJ979J60rxQ6tp0jN8dM0iwYjSFHpS9iUUxdULr3oFrtAdON5wPb5SR3T1cfmBb477EelcGf+p/WZWAJ4k1dDa4oCabOSPXiEp7P4UhJFck+dqD1rdQlEe/OENP84OXzImiwrBesMh2rV21nahMxj5p6kUZMLqqwA413ap72LctOz65tmmzvfE0kLiJ3aLkcqOV3w+wDqu+oy5cFiNG1bF0d+9CPY+WizKoqo8v9fJbrdYnIMk3Ycw2R5tn37tNwU6PIdzZmV8MSecwFOgc9QjEkLaLWF2vhkRuJTx5pW+EjXHnl5fsXZJluNWncelETQXg2kyg747MWA3O3LYjYbKo79gQoKN2w6RcThS1t6TuX56TT1tvfBt07DOsnzkb7qwm5fSbX/vuhaY9tnTavXxE2SGuiCLk6LpwHBh/4ZvPBCoz0VOz4o1vaTwcFrRC0ORQc3Kec58m3C4DXpu6ioEEnpYAtCBiljxohNKayiFwSMAeFfc9XA23QEvXt9hc5Ne069PW+0f/6bu7px92Oq3N6ZO3f1R/9+M3Wm8b56h2WidSLm6yrAVRnmF+RLeYhVMPvrbuPRkDMqCBgF5RnKsGYzW7l9NgFbsai7EeOo03VTEDg3vZwKo4NR2zCFjjgtDL8P4YaA0tZlXtqcwUd9BiTnkaOtpVi3/+buvv/+bNj/5p47998Vmrfe8nv8CZePynn2C514fPTy/sBAZkOayLv6Zb3bgea9admKA8Dm4JXXkAGvUPmDeA0IIDax8UgUUbKIZehJ6+jnKGXeqGFlnhdF3Opzb1o2YSmZXjYbra8iqb04EF8X1Wl/khEoqDsG5dWYdI55KcvvXRm62/f/NXH/3lX/7q39qto5O666dACh60O2dvT5+fzwmWO2Srm7h4T7yz6s5sQrumzjwvlsAY7Ty39byqS77r8a6laCoou5mWrZeVOocpqJdj1WTtUnU13NUESm/B7yqG+ILovGDElpjypsBysRpSAFkeWPWahsrXkuxufPTmm63WvyJqtf7+V6123fNH55bd/tqPatEey6Y4VXhBXtU30SHedDGLO9C1Hma2dbPvxazfZ5YTa8qV3iGxZF6W0+piCdoY7ow1MUjTASCT3sQEwFytwaCypDmJ3Riv08B6igLtRAlMonfjNV7WkwnOmH9lJcifgSAgSeusFuVXf3/25zgBf/72JYz6bj0nEm1bUVdgBPMjuuDGXaQVmtt1x2YdhkYeyzzTcvEsCkzHa3X2DYKtpHSkztPl5XXb9jTJbYDhfgzz6T5jHAJIPF0DeupYgzGm3IB86tQaV3lsOmCpEhw9TDUWDRKRqAomfx6tBfkIRHn7wdm/ng03H7T+5m9aZ9+8s/vtN87OC5rf/lpjJzbBLeSDemcMFiSoiuPg7gITAhJ4HuXSw4yBcMapj7k6yiFMjETsuu4gBiduWl5xcn1T9t3D6clO16kGseWjBPUsgF7KrJ9gTk9CeK34UghpujnEWyANiKH1hKIT3uMY2a8k+XYtyJv//M9/8tFf/tnyQevtB63Ot++c3n8wvHBAP9xttIuoQlHTAcRlJKlIRImaCgLUxLRYJCHmV3HDpEL6Tr/QmsJv1ACdsj5ES2m4t5zedjSQsXQEq1MFDYXkkU+p79WVnTU/1QcwQIJpwE5JZGO5MqGlpkFo7gAQmGsU3v2vf/LmR2/in4/e/Mtf1VPQ+uTjL7734EH9mActGMS/3l1ZPMSRWskJFaQK6vUFH2w997Euj9AAk101D065i0XVkdDUVYqBVn3fnd+WzzWm+xAVSspqVIBQeiDqNLErglTiF6oHpqgwoWGpVF045UMUAZwS5t0CNZHaGrseffTmP4MgKMm/voFdh0l54/0H548aTVudRysUFqBTECuAalkeTHJteM+kC7gLNgLYBY+EOL5IcRkGSJdvOwPWlA5ooBssv2VNfTTr9TBw7DlYIj0GulbrV5QVfFymBaWJC6PBGK6cWl4qIOSREca3uoALTEItf41d//JPH/3JmzglH330q9rmW2dvnxchnDUS/Wk9J5YK1EoDEIlARcG5eAxXJguOxIQjlTNTWwUkCnw3tfQ6G6mzPuYjagR2Jzy5kfQ39oV2kCSUBZ5LVvqomh6AhfTsAYRcJa6J2ZhHhRhWVMGxB8ODqAN4h9TIs1xrjcLPUZCPmknBOQEK9ln7rEEy4yf1835RS+JaduBjTGXZmIQwg9wq8iA2CYSmCndBOSyn51aB23dpZHl2k1FTtKaEXSGya+bXV2JGodQrrUgPmN7FMmGCh50MwBy5zbnGi4n1TCO6DyoKKK+DjzRNL+gDNQoqr/9MAkuKTbGWZOPNRrf+7L/9268arPrB1x6AJChT5/knKFHNKB+7mutlJrMH/X5uUTdwCyE5xP6K5ulNhaBkQSlVzsE7KNQLnqFbu+RSkpTtXRWlHdpBGErEVg3iKZ0d90qJZfyxlLgBx/FhoJrNVBaoM1d1WwNaZqWpa7NKBpNY5FJdS/Kf/u2f/uRP/st/+bfHgL1nOClnX3xa69VZp3V2euc54M0ZfvbUVJyxOXEs6dr9ohtDzK3ZUqHg06jd0ES1oJ4zrpeETFzXKXqlDRS22VLEnZ7Du5f0y2i3jHuSJiV1ky6EamU261URqIzGYrBIEh9QQRF5iUoYYL8O7njMCCCbFfRNAcGq9BypyQu2svv8m6ePTx/dOX38uIPz8Nnuv7dWjvLsu6e7P2zdfQM/+1iYggeDcQz3kBYgigC2CyKAARIrrnNfasZMzSnA+rmLhgNjO5lBRMlY7AaBa3kHl2sD2vON9hSsg2rdbg/wtCxdTP4RM/F8DN1Sqkhe2UgOaACzi9u4JLh0jqWlGECOgQ8gfbmRkXh8+rc19m7u/o+Vub/dOht+9+T90bcbFAYcsl0FC10pPgHICjoVBettXYaLYIC/lkaCAx+gGAhLnXqTSS/8DnjwahDsL6/4xbtP43JmF5mmUAeYJKb6kQIFCeayzTAH4+u7rFdkmZ9gmtPDxRhcPyQMbIcrqqvhN6j/lfM5ORdl93s1Vv3gdA1dMC9/+sXz5gOPJa60aAST8VwlfQ1AGSJT4MfPAHx70kuL1KEuUEgZBoikwUQ0qS9vb9gejUbXTywyTqjO0kWpY75CVVzMmStcRmhbwH6AiUjmQMzSr8qC4VE2imoDNwHwhy7oEKEOcG1aoeM17/rWL37xtd1ayT77dPcf8BH/fucf1k97e/PxOWUGfaEgAtPrIiZwHhGMFIM7wje5nOR9ZurWGH2YKLO6NJOJuhZKZ/kty3ut1n1w7MF8uy4KIRywCz5dL3srgxCR3TJJlTlFOchlXbFOTMB+jtsT1DpnPcDCf0XxVj7+Mxz7/7x75/STtwGj/hYn5R/u/PvF4752LklQU2rFaiRxGaAiJoRqW2fM9rLMcVKVgh0Rfdbl9WJuHWOpADa3LT0fJYBPhax9p5w0W39REFHCbIKLwgM6Qg9UKPCDmkybmLoDKQY1VBKgxqgdVhN2fNrc9IffxUE7273zd/DPgx/cOWs9qF3Kg7P76/j3cVJvpFFjkARuI1FtsfhMx6WgsSvAr4sZjCX0AMwkm8WrTVXoTjy5vXlTks6eqzbZX5VOKsdukv9aP0zB8qltEq0I8Rgl6YnE0rklQR1qRK6wEEQhA7QeELShIEeNPXSa2f/Rnf+B/f+7O99rnvXgzOh8dyXJIyA5wDxVGCRcJOBO0wkRW6ZOj0Gn4fH2ViiIH6Oqe2FA1zEW1p7cthfM2HciXa1r1Qe8sROIDd+BIVN0RxBy/E6KwYMpPHc2Sa3Ak/VHPAhRsFS66td+V6vt5LsYhpw9erRyWL+4s4urwt/7pLUiXvDPj9fahZWnMLsDtWFSWb3qoMeB5Ux6OfPAl+FOpm1Q3grLb+x3ttg6sNW6rHtboUV79NQMlh+ASlJZ4kWKuxXmOEIDcEjufA/MjVuC2C7EiFZQOOhcWGI1y41es+3Z+o/Yva/h/T7cPV0Z5Nnf3vkUOv+gs5YE/kVJ6rwkq3PlNKjHWdUd5KiE527sOYHtaOjtFSVfwIjqXr0tcSvEzVn1gnxXVrcXiQ0/iPNccWfOpCu5GuXhFlZKqxZuo1rMLUwWMggUQsdyaTxOIzVyBiWypbrMHavpFaeek2/Vd9t9dLbq9j/83U9QhrOLR739p6c/+PdPfvKjO3eCpva3sOvbiIEXQFCYeTllttub6BA7YB3R3j2wR72OJPnknW0Gdmpn3TSSLzlL1rhfmF6pE3/G+PHWPKwVCKstxP67ddr5GUxymBAsjPd4UvYsdsBSCLW1IggcWyVm+R/PDb59+ugi1m3VjOViTs6GtVjAW1wwNJFUeWbh8ogcDHjam4wtG+tX7RBmWkoEnvkcJ73eaaen7+ykDMBY06qLLdbX2+jriwDGKOl1351umcpqr7eevpvgP5gQy99hWOxAbIhP7cp1KzMtBpkdzMygLArrKxeSrOek7v+Ds9aFIM30gJyd09O+k2XH5kHqF05e2rIY5y6E4A44KfD6W081og1w34X7bn3OUr18Sp3F/cXECYrJw5efRWa0RjDkuPtls+vX8ISXHr+7gSoaY6ZrjjvYBGBJ6DgeM8XxmCYpN3vzmW2W44MahX+Mvd7c3e2su/2g0zm7pF6Axa27n333e61P7px2WdIX5Xzh0EHJeGJR6ebBDIJhCTTJe6cPvqxAL/d0tBXVq/AqsIBswxgeTg9vweDLsmw4XuJ8/cFOXPHVQrXz1lsBMEeBCFksQAsiYCmAh2jxVJUHrpfMN42pI4PArFH4Fzjc37pz5ycrSVZ6ddY6a1Igo/0f/+h0d/fD1uM7p7IKYnsLCzSCfpKrqg/zboUJjLwJwPydfbAS20H9uod1urWn0DxRXjvB7nZR5olUircyWTSpV8VdHr1AgHTgGeLe57jwD2SieMfCtX2VqPvzOqXaLlTXqbnw7g+BJG48urP7i2YGOg/QuZy1fvG9Hz76For0n2u/uNvp7N55HI1T1a7r7pfzRZ+AJLgAug2qxXDfzLuA7ooHlIO4h4ep1kyKGY9fdmDMlTbsq3LvLQ8C8yYaWQwXdUk+/pUfMixFBLXbRjCjQIH0vdVmWPjGuGH1n7XOnnwDfEUzJ7V1nH33F63/5x8gTMRopXEm32z9AugM7q9sDmUyOocAKyZ4NLozx7QNgta9OS47IPdQysMNUDqcFN2R4e17769Nymg7KuZ4MAZ6d7ndXvbrhVRctL6HXiWyQL7lQxO+AjDR1+m/pQMavNKut755eucHjdc6q7V58/TTt1tvY5gIEP0hzMmjLz5sfYrxidTZejspSEJMuKVWLoFPcCBApHoLS1lwgZboT9vLQAhMquTWyzd6X2mHphkWrKy8Zy7rjoaOrq0YwnfejTHUgsGqDhfwtwQvwNd1nfdTRW8k+cmH/wG6/MNGkD/9Nv7z6Z0fvw2W/gmEXh9C+HvnztffeNB5jPGJqVXrjYK4n4jGeCzSchum/Rm6zFENNljEoMl77cUzd+B5x671Jc/qbackD03OLGH1RncXZq410X98eB/hDFRK2z6caHhQDiH+WpLDUtUb7fp5bS2f4Dd/8ujOY7D/n+zeefThJ9/++mf/9y4ygM92H5+13sZQ67FJVWfdrSHu4MfNe95yjjlOLNAqRqnWHJoSy6zdDr1ISogyX35S35VmPBT69jw9SNLFfRgoYCI1K+L7w7qQDA80mNcHOmC9a7ROkG6W6irf1Rj0fRDgmzA3P4J/8Tunm6dN2vEM/Mjj+598s4kZNTVbu7fm9mjoy0MbE4fQf2s6tZoCI5rDoG3OyyTb3v/S7+0YxqQY3t08xOTnfeBWyCSoBlOCe+wxB2jffxdRHnM1/rpkrj3R1EvrJ6BFTUAFBtKY+CfNUtBpu/X2D+6sFoMfX5bkKG92/WvRwzYyvjoV9MHdROM1lc/0g7stA3plGF/6TRfGC219NlprKoMSo01b7N3N6WodKThaevVyIMD+em3tqNQurwQ9Hq7iqd1PH5zVIv3gh81P/hxC4XN5AQuT8zk55nXmVPhPjb062APrGA+nAWoxkRMtffWWldvahkfW50qOEtGNpZ3b740OrSaNqUVPjYdyUFNSJtdzcrh9RZLnb5ytw6mvnTVrjB+uVho7rR+dywt9PLeTTSwpxXIY4dydDuqTsokd7x3tWwHutXDly48LeWlr91RzvdF3x2Rl4lB7aezbeXOex/Gyc08670HPA+f8jJ8nGUR5z88l+a/ARc77e/Y2rmf/+BfNf39crwk3PwG6Plgfufx+VqUQSbsTvTBGSVCv/w2c7KidUDdJHTr7zacEdYpkq2z+sJSxbTnztrEtS9woGwXJYetJV1jvJe+55vlRzxsO4c6jddxxurlSrtNHzx+hlf8EqMknu1984/HpN77R7qzn7jSR4HubMUPnah4n2cB35q32AUA8FhdWzlHrJHPHseW87MTEV09KQMyV+nbu7Szm+yeb+KD+MWee4yfvt4xlyfzK95PzKpyFRat6Ffv05z8Fv9h6UH/9VZPK5Ken3+q0zr69++n/FXS/8fyLcO/tT1HiR+jjq7GerldA2l2LWq6fL4atzobl5TaXjtmFJ9+f7y8WLz1Z9JWtszTJeksYQsVqK6rpdbNYb14oNVykTnd+HuqMesFMNNnU0+qnuz+uJdn9C4E7NfTqX55/s3P2zR8chmH4Lx/3Jmffw7SK8x/Q4oukWFysYm8lRVivIwx71HS6XbraFgdduHYsx5dthwFxb4Qx97ucCVmsSpDae/OL0pfNRRgKYtY1Ers/Hez++dnb4DCem5WlqDqlwXs/m759/4sP4VPPvxGGnbPnH6cOqh2w7DK8KBsxNh+uyphh0m1TCufVG9O+RDOeKurT6zfpjHrlbOccQS5tyzRGo1GmqP1mTrJ/uXN61vrszu5srAuN6pqZeX51sO18Zxl+41/CXn949uQgREpz6lGSL4eXioHeOP9ytAi72cMbe1h/4zaS5GaU3Lk/vHF821qWuQWRciOJlzx6DsHU6emsr5ncZhaTuGPCc7th2He6ZfH9s9a3T+tmUl1PXhJtGOAGf9sZaeHLMhR9+7qN3SKFgWegtduHezEBk/hqjUhfNZPiw877P/+L/gGzTCdwDvKiKg48tyjDgx7Yys7e/P/8x38cHD86xaMteDndrGskbt79154a/iWasSdusZSbrXMShotur9kCqTWS3PnHyks813HTquvIAvse9rqFm/eaWogU/zj9g+7p42Yjldvt7fResXXrt2tHLlHzX3PvjjHcWEz6Fa4z1xUYQePXdx/99CDrj6te9o2gsg7SSWzFHr5iJ3C73wgDxzs4cMKff/H8zs+avC2yeTfZ2hi9Jj79ml6+oJdPkb+ttYcPDwaWFzAs8dYgGqP9tZPfffz8i5/97GfPdz/+RhILnzOnEGZg9YNHdx591fvqo59+FbnY7kBQipVoupB2IL1k+/AlTsNYtdcSBcjXTUu5cvc5kAsI4Uzb4tzHjT8K/emda23352PfNKtM6oOC971nuyjl+odfSKLj2ek+l7ElsNzZCW/PmGwuDtKDg9t3U/3adlTg6ZivEGSJW+8VH4/AYmMGMRNuKH1+TZLHHz/6+IvjbPB/9MsBM50ri16nz3R8mQYuV+LKPqazFXfntsEzpiNPVfvLr7/eK2qecKJdf8PHpTaqsy8WJWq/8CmDuAj+EOv5LVWCu+AxH30M5OSKII8Kjei2TzQZUQ+P2a2r6dltx9Ma2cnCUl4sD16d43pZO3IICV76Fq8hJm2Ij8l2qmgmJil10DSV2z/74uOPHz2CuXgE7bJcu6fN9/Cnz7/4C6HgYV9YUBfhfoLVaWaXX6xyIYlN+6ba963Xk8RYRIS+LNDsnGCAKu36wAasMSFYdehxouumW429cXVgeZ5VOF9dW8Xpo5+mfavqVw74Sdcbo63bEk/bxC1HdbRjxViqe4NbgOdvVnTIl3t/1c12PyDEfsm1xlOsimQ+bjORBcdyfMFdjdj4UhyOe7IONE6JJ1SvMZ3Hx1zLdMJIJVRfMeGyvqcTW2Ddu64FHtoZNy1MdNzUA8Nmoad1++PXfKfY3RdghzfOfW1aO1AUzhTcty70qG9Sk5muDuhTl8KZWp/2x/oYFz9JjQKPfqoS3dU556nW1zltqhthpOKI4fY2Si3K8b1VyvqAliuS7E8XnDyd3rYe96XayAJLuX0Y2hU8UlelpjPctETMiGMZk4mHHnMqpe7TQOMaM7G4BBTspzpKTqkyBnHouP4UhylVpE8l1rsRwQgzidCIdfOsDGN43+H6YDl63ddrtVMYyNtfCns3UNRIoYJwHVSFyBhmQ/NKhgkRAADguKD8gAh1kfrPgd/jzmHoL36D5PXGcFWlTsoVSvwBfF9TqKoxwkGSjRtP3LxXOlLNi1vLub5MM+aCKM6tbzRrF3jAkMA8JwMaGBGNg4+OCNFZXFWDtASTwPfqxHUd7aOfY1KJmfUbnBR3FlRVbFGFaEUFjojgYQCuUu+awzrUa8zCaC/LzGM6scw0Xb7mC4M2Y6xMvvHiHLx9qqkR6IKi0AzhWLeCeqVW9Lamo+HhRpgqYMx4TDgm+idjlEcKLYZZHIQPD4fD6SLEejHbDGI8NQhPy1LhfiBJ/6rFG8ttS/ErE+ID01LGrzr34RXNeAq6f5Dccq2xx4lUmY7H/eBOWiBVPlYrhxvN4UjtZUKFYjKKRfgqvh1NtXQsCY2s/XpYO53hFhZvWjyvC+YjPJ6LoSTVlUR8e17gAFW2oNK0Yc6DxeuYvbGoIs+8rUIP31SBb8si1Ga65VUK02Kg9enF+ycOB+AwrEj31Lo2hAifAuxy6+Ic5PYCJaBAEBwrUrCoi6mRqhZXSmp2cMmJCC8GyGY2LkpXtx5c/Osk2bepHoe3jcLemGhMYYqgtmvilhAKgPvsMtXYyGAifGKBI+e46lEfDnvlnRJ47CbMgqsKfQCaiCd/MXL+8pu6A8uqrktjnsl8S/TrKgDndRSs3c0sVt7i6PGgLt1SqGVzKUDLLB1z087l5YDOPRhyRlUXz+slQMrwlVTl5UEZppjRJBa+BE1S0wQc9ol6+Zyfw6ReXSSma4GUzK5TuFr2JXP1l9tROHOlLK7iotHuGNMJHo4K4CQEiXRftxUsZU+uwM4w5FiIK2OiEe4SHWw6vbLy0S41RRW4e1YFDGe2pvk67u8+6qwikc5CrpbW3D5Agd2v8/aEvUZ42R5u4+J49woSG/t7i64JLsDGPVVU8XUNesk19eqctIydAHdhEhmBpVAs0mTdK3o63NZwlR2nk4Ka4hnSKvCYbGdv0eDlaFXIApKwyGS49FQnvtPXeD2tsUCq7V/hLJ0pnu2h6H7ZRRQGmgXKgS6SxFeWzYwT2yZ4lLCHBbNKrPr21dBtigdqc6x1A7+KS6ReGOPWOHPW5NSMuSRNlazpSuGPpduUppLxa2RW23iAsm5e1Uxjf+aYkdebbplYUxZBnDHAkmFFzTYMPMBz1d+pAO3HlaoU4FPEpOKT1Y6X+tjV4RaeBRPhGWswJyCykr07z5gfl6vIsR2aXOBuUvfYBu2KZeHaeK4F56/x1kZjh4HZusXiymAao+Xy5N228Y5NuCRAYLUJ8F5crQ325/Pt9a66DaYJiuf2gpYpuUnH6iq5ayy78/n+AR4ECLOVAA8QqKBad9gebZw8HK10cBiLen+Z6Qtm+z58ETX/F9VvbvPGYSr0cTa2rjn6Old8N7SI4/mpTvRZRZ45dZmxGScrrDO2fRV8jqwrJoUL8bqyPudyM3Ulbv8gZgkkAlyqF/BMV/DEuIu8g/HQFIBXcmwxU8KN8OVilsXGknH5Gvlu42lSlp5ys+i7harHvbDb2+IkKhzXCutXPJHzF8VMDxQ9onpG8QSGgJl4Lts6z3uCHAdCrNl7tCzBkINFNyxpfmWol5nKrBryAH0t8EqgysAKVIXp+mvYPPgmXaNpD1nI5sZVLnq/l0yH8809QRxTyxPmTRLnuFy92dY4ARape5bacxSgk6EZ4SmIziqD3Zn2MqeYhHmZDviEk2K4MR0m6WXEMOY5CKDgYcQMX+RS/6bU1MEjE++WGPnXtWGYJd0+nW2cnOzMrrzpbXMxH2HCc2k5mUL6GSHFWB4DhAAADA1JREFUO/PlqhC5vagrD2eM58dUJUU6UCZ4Oq4XNogOpja/t5zxIPRJ0qXZodFpHZ0sLt9/1APlqmxmWcL1LGlK95lvW2bcB0uZvQ6/b2/jERVW10/d9fmkqx+00Vjah6nT15uDsdx7q7UW462kPkonCUhhJZlihv2JboZYl0aLFW/CNZEZ1YAsa27a22rOLb68rGtseELarut5A/jlPvMqD5obWyZzv2SVxNVm7OHuZMVx8UCc6+fTGaO9lK9OOlIBHRuL7mzkuEFFC3oa79EsHJchczyYGCwaUfrn56WOUguLjyEoEMn8Jrkbdp1+DJOBp15QXfcj3wcws+w46b5eyPUWVtyRQVG/lOIKaBij/VQ0+1IxCHQoa15MMEpokBbHYakrpaduh7MwtLWQkSrMivcSVp2vkfdBbZrUsFb0Nm7g0TBZ7UVT1PXuNoWPaX38xes0PGtXDQIFWLlOvHPPApr+1MVzVxRN4JkCKrVcVh8tajycLTbuLrH4suiq/jtVN5hXxJlB2DdbHB3Oy9VwtNNxxaXe7AQAnErvXcsLG4uiOSVGqeqCNSB6pjcw5eL14vnOcoJHqKlE9XBxYbBTL3cMpy8SV6szJPj2W1WXtm2Dg0YINhYnDx4M0z5cEbrE3bEz6/s5ob2SEz+ZnrWGKwBbOiyIcWNJ8zoHIgJ878ClPPZRWoq6/obIAssm7PcgyIjF9bOAv2w7nMDtOIQSJMKjEQgvet1uNxnXOTdFF1Fh2/3YtaWUpjnBY5uM4dsbPRdPv8V66WApEvHL70OAHgIT0GR30TFWkvRyC9wcoHy0enkKhAnZ4mQtzCjk/gT3s8Kl6SzB02AzsJfsNRAY27CnWxkaPFFyx5NqfTBDfZAMkNh4kO5/fzo9hDYFmD55UtffTeepC8BPnRDQSvvgPs3p51OAjSzcBpevs2K+sXo/3f0TuOrFi7Sb5aC6ar2JlLJ+vjc/2VjuFXB1luF+np6l0YNYcRKnlNnyNRcfl32SYYdKJ89K3pShNzZO3TRcAhfsrD5pdJrT2RczTyF2oA7e2QHySu//tV5pwVv4Wu19iO7NQCeit96RbnTwYOQ2CB+WGWuOukBpTNvFHWYAiL0eJy6WzPqOOeMkCF8LgPFRe5pihwnLuyFoQhrVB3zhEVt6ni1H7et3NaaLAjyE65iqs3yrAvJiHX4O8a23TLAWfj7d9mkfzE3kOw8v5wTx2Jn7e5PUCUypX2zBVcw8DGdF6SFFcywwWP9L1UDeLomFp2+kLksDphRd75nELSCK45xvjm9fvO14c3mAm5OSAJj89DBR1Ugp3g2UviLfmuMxee50uGDESsCIeLFY36DTHuKQQDgwXS7ni+3Cs0Szq0G1KzfuF3jWJS17JQRe3qtP831VA7aCmzKwKhKsPcWtXjDnx1vrMNK4vxWuo+NhaCG9zQAst4f4imOP0sXUJZZKvz61SAAMftreh/5UPYhY/O46QbAZhvcu3ulsbI7uhWVE1gevqI6tqkE4Y7omk73XTahi3cKWTPAQebBVC1/oiWH19rkXM5ZZvg6MlvgGCieDQGOwaBtzk4xjIp9sCAVw4vMjwGGPaMnQmB74hDupJPo67DEWWXDFR3Tah/uJqF8ZZicpmHvQZ5RWXx8d/TYLxMa+LvLcspzctlUNTxqNL72CYGOixjUZw9I+TmSaUKRWRmfpQc+xqu1EwwS2fYS5PovwXru1geccVmWlqs6inlpjnpBrL/8A1rUT1EVeUio06aualrzqBN0v0zr4th3KpMa6QuEVFZNLqmosxkQiQzaehAD443ozVDh9ozU6UIgDY79n4HZelZijaUBUEBOPrR6FuP+5m+ApTZjJa4cOWb2g+lJrz2fP6qNG/Fk46XV3XpOiXLlj5uB2QB03hFjd+eaFIK2jREbgtxbzdyZAfoPSx9NVIZg/gkBSVoQE001ZSxI9OQLq73ukfh/U0Va/3l6oEb8I5/OtjGrSu5GQMzYP9wqh4z45465xAydfoxlHCyfNuVNmjk+vJgMO8xhf1pcdeJi9neGhlw6oibHTJ3jktpIMDwVKomhPjT34SMGIjlt5Nrp4+G+JxxnJDGIXouXxbfhqLMPu8vWN/GYbZZaVV1QZF8rVjTijwkrrzfS4Mt/DQ8nr49sPA0IGQV1O/JAq9cEGTnsIgb4PGgUaV7+vAl9Xhmmg+ugQKxjf6vKM9u9iLi7dbzoPMHSipWK/dfkH7S0GLEJ3c66QKkFfRncMCM4g5MBDU5yhAR5RRY4jh0aIWzHAkJAwT4P6NEaMkAeVT/yJcH57O/hSrbMZBpSmDhlfPVD35EDPA4pnUYluvR8S30i5BJYSjHERwmh7qxp/OsLae8KBEtKnRmvq1CW1yTHSON0r/MHvqwLnZru7cWAzYN7WlQTI3Ye92KxPv5w4ddZW32obhYqnrhKleKt1iKfL40Hg2geGsa3h0lz9ItFlffgjMUMfwywhs63XXXl7jXY4EcKsxvHlR3ZG2wGvz47iYdRsdUnuLQF++6A9WPdyH6MPGwuNi7utDQRfB6jnYqO72hiTxbgRkEAo/3qLVa/V7qc04nF2Ja1xODPxNWExhBApbkXE4zWDXp5oeJSjvewYLzCarN8Pk4/qZQYlY/lBeYBkBFcpbYgKGWK8mr02N/yNW3uvEtKpLr9jth2CX5AFWnTlYNGEy/D4YF4I7HMybLXxHWtqjJIMDlvtGcW3sniVCkFmZOMWv/r91VGO73t7rczP6zUIzT165TVvI+DZdla/OcgBvur1IqfXnciiXxWY7Bq2hlj2j5IAzp60jC3MMvdEaibdXsqyFI8Bq924C9F1/3/dpICfOqhs70ISYz6uX2GpCIsmFlHTxbYTSzcNlBSceQR8bIrvKFT7WFrOT1qde2Dn+oSybmBZXnmygAhuwoAIwaXAO1/5YoHftSjDuXvpMA1ck2AQGntJTzo29Go4nO93D/qK1oPBx/Mqp/W7uNFOFP1FB7FXUTMToqbu9nyjfc+Ca6wevtvAxvf4vGaA/rqyXM5CbunEcomUUWIOsIr5EN9bjWloPNwT14VO2GpO4O/vGC0IvhTl2FqlAPHdkbTrTyQLdB38TvK/VJKrYs0ZbvrX0yI1gbWQamvaRv/+/1d3NT1qw0CUOBZOTD5MiCGfkATCZyElYsVqV2wvlXqh5974/z+jMwb2ULFSl65g+04cOMSyx/Nsz7x3HAlSwg3Xz3NC/KgRYVWYQNO13rwxrkK8/mG5X1gaXsl/veHq+hPbQGOUeFIEFgUuwvypXOcuJQxXF4wke6GqqAB1BvT2I9AYtQ0TZqf7VQ7LjOyGLB/InOpUmVreDdEKG95kJfw2QZNs0qS2K+RAn8JO1oN0ckDTRpUZm81e1ChhdTWn1JZ9z1C6Z11JO9Ok2g/w57U1Tx+BbAz7qrOHQ6AgPOCn981O3xMJRHxlmr9QPQB5l64zp2xsBRCzwplOlHgbpMPAI06a1HUKS/SGSf4StrmWLBeyFcP5MHU5ljPiHYIToP9gZB44juToceqOFbUcBGKobhsYtQQyYzt8LvvadZ0yHwjzwYI0MA+dBG0xlHQjM6hLBxSbus1D5zwSRp0yAm6miZbPUUBJY100HxsO3JVpLnvxHcP9OJKXYpYha7EmjBwNB/th4mv2CLUStt87nKBfI1qWuj+fEpgpj/gi6I+UAhgMvm2gZP2iuCgKcUs8VqohpZQC3f3g03YyQTctLcE+0S+F0xtyrYVlqJZAHRsWUsIhC0mknkRzLaNQZTvl+lIZ2S2RnQ6nZRX6Fjf8/NtzTpWmogsnE9Yy3FTXOba5GwbWQmCpNKpV1dti53Rb7XR1fpi895y8IpovqzW6HZp1rKuzBz/qnhnKw4sqTQ4UGMQrcreCHfkJ/1/fc+t9C69uhOtUIycVHWKh1gCK4QqhnzzWzirL2dXdCzfDYh+0FNPX6Sg2JiglRLhIwm7z+KTgyX+9TbwZohrlp4Hey2XIAuDrkGGoqFb5yDW8WK7vveG+A+ZiPN8s5+NFVsbcd3SaGpOXH1E5q5f1tvw0sf13ODV0ZrXHAz+27dU5NLI7f9jVMCsBEe9c1+z6uRDV0554+I9C422Ys/XmynaL9+A3o0Zx8MXg3oI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020671" y="267494"/>
            <a:ext cx="6707652" cy="644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779252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56"/>
              </a:spcAft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</a:tabLst>
              <a:defRPr sz="2100" b="0" kern="1200" cap="all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Функциональные возможности</a:t>
            </a:r>
            <a:endParaRPr lang="ru-RU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2020671" y="724084"/>
            <a:ext cx="7190035" cy="75180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-233776" algn="l" defTabSz="7792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56"/>
              </a:spcAft>
              <a:buClr>
                <a:schemeClr val="bg2"/>
              </a:buClr>
              <a:buSzPct val="130000"/>
              <a:buFont typeface="Arial" pitchFamily="34" charset="0"/>
              <a:buNone/>
              <a:tabLst>
                <a:tab pos="616908" algn="l"/>
                <a:tab pos="1233815" algn="l"/>
                <a:tab pos="1850723" algn="l"/>
                <a:tab pos="2467630" algn="l"/>
                <a:tab pos="3084538" algn="l"/>
                <a:tab pos="3701445" algn="l"/>
                <a:tab pos="4318353" algn="l"/>
                <a:tab pos="4935261" algn="l"/>
                <a:tab pos="5552168" algn="l"/>
                <a:tab pos="6169076" algn="l"/>
              </a:tabLst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7551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1327" indent="-233776" algn="l" defTabSz="779252" rtl="0" eaLnBrk="1" latinLnBrk="0" hangingPunct="1">
              <a:spcBef>
                <a:spcPts val="0"/>
              </a:spcBef>
              <a:spcAft>
                <a:spcPts val="511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Каталог инициатив</a:t>
            </a:r>
            <a:endParaRPr lang="ru-RU" sz="1600" dirty="0"/>
          </a:p>
        </p:txBody>
      </p:sp>
      <p:pic>
        <p:nvPicPr>
          <p:cNvPr id="3080" name="Picture 8" descr="G:\c 12 2016\инициативное бюджетирование\Презентация\3_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" b="5466"/>
          <a:stretch/>
        </p:blipFill>
        <p:spPr bwMode="auto">
          <a:xfrm>
            <a:off x="4220553" y="1326035"/>
            <a:ext cx="4506007" cy="25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c 12 2016\инициативное бюджетирование\Презентация\te07xWK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53" y="1344483"/>
            <a:ext cx="4491647" cy="25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c 12 2016\инициативное бюджетирование\Презентация\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1"/>
          <a:stretch/>
        </p:blipFill>
        <p:spPr bwMode="auto">
          <a:xfrm>
            <a:off x="4220553" y="1344483"/>
            <a:ext cx="4498893" cy="25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1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BFT">
      <a:dk1>
        <a:srgbClr val="002060"/>
      </a:dk1>
      <a:lt1>
        <a:srgbClr val="FFFFFF"/>
      </a:lt1>
      <a:dk2>
        <a:srgbClr val="000000"/>
      </a:dk2>
      <a:lt2>
        <a:srgbClr val="FF0000"/>
      </a:lt2>
      <a:accent1>
        <a:srgbClr val="FCDDD0"/>
      </a:accent1>
      <a:accent2>
        <a:srgbClr val="F8BEA7"/>
      </a:accent2>
      <a:accent3>
        <a:srgbClr val="E30613"/>
      </a:accent3>
      <a:accent4>
        <a:srgbClr val="9BC5EA"/>
      </a:accent4>
      <a:accent5>
        <a:srgbClr val="005598"/>
      </a:accent5>
      <a:accent6>
        <a:srgbClr val="002D59"/>
      </a:accent6>
      <a:hlink>
        <a:srgbClr val="FF0000"/>
      </a:hlink>
      <a:folHlink>
        <a:srgbClr val="002D59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CDDD0"/>
        </a:solidFill>
        <a:ln w="6480">
          <a:solidFill>
            <a:srgbClr val="E30613"/>
          </a:solidFill>
          <a:round/>
          <a:headEnd/>
          <a:tailEnd/>
        </a:ln>
        <a:effectLst/>
      </a:spPr>
      <a:bodyPr lIns="90000" tIns="45000" rIns="90000" bIns="45000" rtlCol="0" anchor="ctr">
        <a:spAutoFit/>
      </a:bodyPr>
      <a:lstStyle>
        <a:defPPr algn="l" defTabSz="449263" rtl="0" fontAlgn="base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tabLst>
            <a:tab pos="723900" algn="l"/>
          </a:tabLst>
          <a:defRPr sz="1400" kern="1200" dirty="0" err="1" smtClean="0">
            <a:solidFill>
              <a:schemeClr val="tx1"/>
            </a:solidFill>
            <a:latin typeface="Arial" charset="0"/>
            <a:ea typeface="SimSun" charset="-122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8761f89-f274-4805-a2a9-a0dace306e3e">Q35MPENEDJK4-488-104</_dlc_DocId>
    <_dlc_DocIdUrl xmlns="18761f89-f274-4805-a2a9-a0dace306e3e">
      <Url>http://spserver/dm/InfoProduct/_layouts/DocIdRedir.aspx?ID=Q35MPENEDJK4-488-104</Url>
      <Description>Q35MPENEDJK4-488-104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DCC94CC31644B42BA9E3B6FD339FB81" ma:contentTypeVersion="14" ma:contentTypeDescription="Создание документа." ma:contentTypeScope="" ma:versionID="38e38e8eab10d4b2fb9a69df744f3647">
  <xsd:schema xmlns:xsd="http://www.w3.org/2001/XMLSchema" xmlns:xs="http://www.w3.org/2001/XMLSchema" xmlns:p="http://schemas.microsoft.com/office/2006/metadata/properties" xmlns:ns2="18761f89-f274-4805-a2a9-a0dace306e3e" targetNamespace="http://schemas.microsoft.com/office/2006/metadata/properties" ma:root="true" ma:fieldsID="ee140f1573d756f2d7571c2ee28dcc49" ns2:_="">
    <xsd:import namespace="18761f89-f274-4805-a2a9-a0dace306e3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61f89-f274-4805-a2a9-a0dace306e3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DC3014-7CF0-45D8-B1E1-1713A36A0CD9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18761f89-f274-4805-a2a9-a0dace306e3e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2AC8F29-A179-4D6E-8CB2-7696C6C926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BA7844-EBAE-426D-80BB-C05142BA04C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64AB0D3-E44E-44F3-AEAF-7F49A10BD9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761f89-f274-4805-a2a9-a0dace306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36927</TotalTime>
  <Words>590</Words>
  <Application>Microsoft Office PowerPoint</Application>
  <PresentationFormat>Экран (16:9)</PresentationFormat>
  <Paragraphs>168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Инициативное бюджетирование  в российской федерации</vt:lpstr>
      <vt:lpstr>Правовые рамки </vt:lpstr>
      <vt:lpstr>Перспективные направления реализации инициативного бюджетирования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Эффекты от внедрения практики инициативного бюджетирования</vt:lpstr>
      <vt:lpstr>Презентация PowerPoint</vt:lpstr>
    </vt:vector>
  </TitlesOfParts>
  <Company>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Глазунова Юлия Сергеевна</cp:lastModifiedBy>
  <cp:revision>1191</cp:revision>
  <cp:lastPrinted>2019-05-20T12:22:59Z</cp:lastPrinted>
  <dcterms:created xsi:type="dcterms:W3CDTF">2012-12-26T07:41:36Z</dcterms:created>
  <dcterms:modified xsi:type="dcterms:W3CDTF">2019-06-04T08:22:01Z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0x0101003DCC94CC31644B42BA9E3B6FD339FB81</vt:lpwstr>
  </property>
  <property fmtid="{D5CDD505-2E9C-101B-9397-08002B2CF9AE}" pid="3" name="_dlc_DocIdItemGuid">
    <vt:lpwstr>7ab02b75-38d5-49f8-a176-f24b22562ac4</vt:lpwstr>
  </property>
</Properties>
</file>