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76" r:id="rId2"/>
    <p:sldId id="284" r:id="rId3"/>
    <p:sldId id="283" r:id="rId4"/>
    <p:sldId id="347" r:id="rId5"/>
    <p:sldId id="345" r:id="rId6"/>
    <p:sldId id="346" r:id="rId7"/>
    <p:sldId id="260" r:id="rId8"/>
    <p:sldId id="261" r:id="rId9"/>
    <p:sldId id="321" r:id="rId10"/>
    <p:sldId id="348" r:id="rId11"/>
    <p:sldId id="349" r:id="rId12"/>
    <p:sldId id="285" r:id="rId13"/>
    <p:sldId id="340" r:id="rId14"/>
    <p:sldId id="339" r:id="rId15"/>
    <p:sldId id="350" r:id="rId16"/>
    <p:sldId id="351" r:id="rId17"/>
    <p:sldId id="320" r:id="rId18"/>
    <p:sldId id="266" r:id="rId19"/>
    <p:sldId id="267" r:id="rId20"/>
    <p:sldId id="265" r:id="rId21"/>
    <p:sldId id="290" r:id="rId2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810" autoAdjust="0"/>
    <p:restoredTop sz="72849" autoAdjust="0"/>
  </p:normalViewPr>
  <p:slideViewPr>
    <p:cSldViewPr>
      <p:cViewPr>
        <p:scale>
          <a:sx n="66" d="100"/>
          <a:sy n="66" d="100"/>
        </p:scale>
        <p:origin x="32" y="-112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918337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Здравствуйте, Уважаемые участники Конференции! Меня зовут </a:t>
            </a:r>
            <a:r>
              <a:rPr lang="ru-RU" dirty="0" err="1"/>
              <a:t>КотовАртем</a:t>
            </a:r>
            <a:r>
              <a:rPr lang="ru-RU" dirty="0"/>
              <a:t>, представляю компанию АР.</a:t>
            </a:r>
          </a:p>
          <a:p>
            <a:r>
              <a:rPr lang="ru-RU" dirty="0"/>
              <a:t>Наша компания с 2016 года занимается цифровой аэрофотосъемкой с применением БПЛА. </a:t>
            </a:r>
          </a:p>
          <a:p>
            <a:r>
              <a:rPr lang="ru-RU" dirty="0"/>
              <a:t>Результатом работы является точная, актуальная и наглядная информация о местности – цифровой ортофотоплан.</a:t>
            </a:r>
          </a:p>
          <a:p>
            <a:r>
              <a:rPr lang="ru-RU" dirty="0"/>
              <a:t>В 2018 году совместно  с Корп. Парус успешно реализованы проекты в г. Грозном и </a:t>
            </a:r>
            <a:r>
              <a:rPr lang="ru-RU" dirty="0" err="1"/>
              <a:t>Малоярославецком</a:t>
            </a:r>
            <a:r>
              <a:rPr lang="ru-RU" dirty="0"/>
              <a:t> районе. </a:t>
            </a:r>
          </a:p>
          <a:p>
            <a:endParaRPr lang="ru-RU" dirty="0"/>
          </a:p>
          <a:p>
            <a:r>
              <a:rPr lang="ru-RU" dirty="0"/>
              <a:t>Сегодня, мы приглашены в качестве партнера Корпорации - поставщика данных ДЗЗ с применением БПЛА. За что огромное спасибо!</a:t>
            </a:r>
          </a:p>
        </p:txBody>
      </p:sp>
    </p:spTree>
    <p:extLst>
      <p:ext uri="{BB962C8B-B14F-4D97-AF65-F5344CB8AC3E}">
        <p14:creationId xmlns:p14="http://schemas.microsoft.com/office/powerpoint/2010/main" val="159732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52062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На слайде представлен фрагмент ортофотоплана Малоярославецкого района.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Рассказать про обозначения</a:t>
            </a:r>
          </a:p>
        </p:txBody>
      </p:sp>
    </p:spTree>
    <p:extLst>
      <p:ext uri="{BB962C8B-B14F-4D97-AF65-F5344CB8AC3E}">
        <p14:creationId xmlns:p14="http://schemas.microsoft.com/office/powerpoint/2010/main" val="33624792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Прокомментировать слайд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500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Прокомментировать слайд.  435 самозахватов – порядка 2,2 млн. поступлений,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 40,4 га под выкуп, даже при кадастровой стоимости в 100 рублей, поступления составят более 40 млн. рублей.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22916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Прокомментировать слайд</a:t>
            </a:r>
          </a:p>
        </p:txBody>
      </p:sp>
    </p:spTree>
    <p:extLst>
      <p:ext uri="{BB962C8B-B14F-4D97-AF65-F5344CB8AC3E}">
        <p14:creationId xmlns:p14="http://schemas.microsoft.com/office/powerpoint/2010/main" val="32998509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Значения, представленные на слайде получены опытным путем (более 20 НП (города и СП)</a:t>
            </a:r>
          </a:p>
        </p:txBody>
      </p:sp>
    </p:spTree>
    <p:extLst>
      <p:ext uri="{BB962C8B-B14F-4D97-AF65-F5344CB8AC3E}">
        <p14:creationId xmlns:p14="http://schemas.microsoft.com/office/powerpoint/2010/main" val="32194862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Каждые затраченные 100 000 рублей дают информацию о потенциале 1,25 млн. рублей!  При условии, что кадастровая стоимость в 100 рублей – это смоделированная наихудшая ситуация. По факту кадастровая стоимость в НП значительно выше и  достигает нескольких тысяч рублей в крупных городах, районных центрах, курортных местах.</a:t>
            </a:r>
          </a:p>
          <a:p>
            <a:endParaRPr lang="ru-RU" dirty="0"/>
          </a:p>
          <a:p>
            <a:r>
              <a:rPr lang="ru-RU" dirty="0"/>
              <a:t>Однако, достичь такого результата можно при планомерной, усердной и длительной работе муниципалитетов. Но даже выполнение намеченного плана на 20%, </a:t>
            </a:r>
            <a:r>
              <a:rPr lang="ru-RU"/>
              <a:t>достигается эффективность в 150%.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44738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Наша компания обладает всеми необходимыми лицензиями, в том числе ФСБ, штатом квалифицированных пилотов и обработчиков, большим опытом взаимодействия со Штабами ВС по вопросу рассекречивания материалов.</a:t>
            </a:r>
          </a:p>
          <a:p>
            <a:endParaRPr lang="ru-RU" dirty="0"/>
          </a:p>
          <a:p>
            <a:r>
              <a:rPr lang="ru-RU" dirty="0"/>
              <a:t>В нарушение действующего законодательства многие компании летают в «серую», получая материалы не пригодные для открытого массового использования.</a:t>
            </a:r>
          </a:p>
        </p:txBody>
      </p:sp>
    </p:spTree>
    <p:extLst>
      <p:ext uri="{BB962C8B-B14F-4D97-AF65-F5344CB8AC3E}">
        <p14:creationId xmlns:p14="http://schemas.microsoft.com/office/powerpoint/2010/main" val="32090819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03951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9525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АР является коммерческим оператором БПЛА, а не производителем.</a:t>
            </a:r>
          </a:p>
          <a:p>
            <a:r>
              <a:rPr lang="ru-RU" dirty="0"/>
              <a:t>Почему же ? </a:t>
            </a:r>
          </a:p>
          <a:p>
            <a:r>
              <a:rPr lang="ru-RU" dirty="0"/>
              <a:t>В большинстве случаев, потребности государства в ДЗЗ целесообразней удовлетворять путем привлечения организаций, оказывающих услуги, нежели приобретать дорогостоящую технику (самолет 2, 5 млн, геодезическое оборудование), вычислительные мощности, лицензия ФСБ), содержать штат сотрудников, обучать их, а также обслуживать БПЛА.</a:t>
            </a:r>
          </a:p>
        </p:txBody>
      </p:sp>
    </p:spTree>
    <p:extLst>
      <p:ext uri="{BB962C8B-B14F-4D97-AF65-F5344CB8AC3E}">
        <p14:creationId xmlns:p14="http://schemas.microsoft.com/office/powerpoint/2010/main" val="17915490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Нами применяется техника ведущих российских и зарубежных производителей. Парк – 15 БПЛА.</a:t>
            </a:r>
          </a:p>
          <a:p>
            <a:endParaRPr lang="ru-RU" dirty="0"/>
          </a:p>
          <a:p>
            <a:r>
              <a:rPr lang="ru-RU" dirty="0"/>
              <a:t>Есть возможность использования вертолетной техники с использованием БСУ – собственной разработки.</a:t>
            </a:r>
          </a:p>
        </p:txBody>
      </p:sp>
    </p:spTree>
    <p:extLst>
      <p:ext uri="{BB962C8B-B14F-4D97-AF65-F5344CB8AC3E}">
        <p14:creationId xmlns:p14="http://schemas.microsoft.com/office/powerpoint/2010/main" val="39974616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заключении хотелось бы пригласить участников конференции к сотрудничеству. Консультативную поддержку окажем должным образом. </a:t>
            </a:r>
          </a:p>
          <a:p>
            <a:r>
              <a:rPr lang="ru-RU" dirty="0"/>
              <a:t>А организаторов мероприятия поблагодарить за возможность поучаствовать и выступить. Спасибо!</a:t>
            </a:r>
          </a:p>
        </p:txBody>
      </p:sp>
    </p:spTree>
    <p:extLst>
      <p:ext uri="{BB962C8B-B14F-4D97-AF65-F5344CB8AC3E}">
        <p14:creationId xmlns:p14="http://schemas.microsoft.com/office/powerpoint/2010/main" val="3172362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Прокомментировать слайд</a:t>
            </a:r>
          </a:p>
        </p:txBody>
      </p:sp>
    </p:spTree>
    <p:extLst>
      <p:ext uri="{BB962C8B-B14F-4D97-AF65-F5344CB8AC3E}">
        <p14:creationId xmlns:p14="http://schemas.microsoft.com/office/powerpoint/2010/main" val="476494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Карта во все времена  являлась основой государственного управления, планирования и развития  территорий, принятия стратегических решений.</a:t>
            </a:r>
          </a:p>
          <a:p>
            <a:r>
              <a:rPr lang="ru-RU" dirty="0"/>
              <a:t>Почему метод аэрофотосъемки наиболее эффективен ? Безусловно, стоимость получения данных таким методом значительно  ниже стоимости инструментальных </a:t>
            </a:r>
            <a:r>
              <a:rPr lang="ru-RU" dirty="0" err="1"/>
              <a:t>геодезичесих</a:t>
            </a:r>
            <a:r>
              <a:rPr lang="ru-RU" dirty="0"/>
              <a:t> работ, при этом качество результата соответствует требованиям действующего законодательства, в том числе для кадастровых работ на землях населенных пунктов. Далее комментировать слайд.</a:t>
            </a:r>
          </a:p>
        </p:txBody>
      </p:sp>
    </p:spTree>
    <p:extLst>
      <p:ext uri="{BB962C8B-B14F-4D97-AF65-F5344CB8AC3E}">
        <p14:creationId xmlns:p14="http://schemas.microsoft.com/office/powerpoint/2010/main" val="967484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Невооруженным взглядом видна разница в качестве результатов.</a:t>
            </a:r>
          </a:p>
          <a:p>
            <a:r>
              <a:rPr lang="ru-RU" dirty="0"/>
              <a:t>Следует отметить, что получить со спутника цветные снимки лучшего разрешения на сегодняшний день не получится.</a:t>
            </a:r>
          </a:p>
        </p:txBody>
      </p:sp>
    </p:spTree>
    <p:extLst>
      <p:ext uri="{BB962C8B-B14F-4D97-AF65-F5344CB8AC3E}">
        <p14:creationId xmlns:p14="http://schemas.microsoft.com/office/powerpoint/2010/main" val="1500132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Как видно на слайде, максимальное </a:t>
            </a:r>
            <a:r>
              <a:rPr lang="ru-RU" dirty="0" err="1"/>
              <a:t>зумирование</a:t>
            </a:r>
            <a:r>
              <a:rPr lang="ru-RU" dirty="0"/>
              <a:t> цифрового ортофотоплана дает возможность получить детальную информацию о местности, в том числе фактическом использовании ЗУ.</a:t>
            </a:r>
          </a:p>
        </p:txBody>
      </p:sp>
    </p:spTree>
    <p:extLst>
      <p:ext uri="{BB962C8B-B14F-4D97-AF65-F5344CB8AC3E}">
        <p14:creationId xmlns:p14="http://schemas.microsoft.com/office/powerpoint/2010/main" val="2877947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Как я говорил ранее, эффективность АФС также заключается в многоцелевом применении, т.к. точность определения координат в 10 см. дает возможность как  формировать результативный план проверок для ГЗК и формировать топографические планы М 1:500 для </a:t>
            </a:r>
            <a:r>
              <a:rPr lang="ru-RU" dirty="0" err="1"/>
              <a:t>аркитектуры</a:t>
            </a:r>
            <a:r>
              <a:rPr lang="ru-RU" dirty="0"/>
              <a:t>, так и осуществлять комплексные кадастровые работы. </a:t>
            </a:r>
          </a:p>
        </p:txBody>
      </p:sp>
    </p:spTree>
    <p:extLst>
      <p:ext uri="{BB962C8B-B14F-4D97-AF65-F5344CB8AC3E}">
        <p14:creationId xmlns:p14="http://schemas.microsoft.com/office/powerpoint/2010/main" val="1843638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 помощь АФС также эффективно осуществлять мониторинговые мероприятия –отслеживать темпы строительства муниципальных объектов, обследовать теплотрассы и крыши домов на предмет утечки тепла, </a:t>
            </a:r>
            <a:r>
              <a:rPr lang="ru-RU" dirty="0" err="1"/>
              <a:t>выявлятьть</a:t>
            </a:r>
            <a:r>
              <a:rPr lang="ru-RU" dirty="0"/>
              <a:t> несанкционированные свалки, получать оперативную информацию с мест возникновения ЧС.</a:t>
            </a:r>
          </a:p>
        </p:txBody>
      </p:sp>
    </p:spTree>
    <p:extLst>
      <p:ext uri="{BB962C8B-B14F-4D97-AF65-F5344CB8AC3E}">
        <p14:creationId xmlns:p14="http://schemas.microsoft.com/office/powerpoint/2010/main" val="2582528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Прокомментировать слайд.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3671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2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Helvetica"/>
              </a:defRPr>
            </a:lvl1pPr>
            <a:lvl2pPr marL="740833" indent="-296333" algn="ctr">
              <a:spcBef>
                <a:spcPts val="0"/>
              </a:spcBef>
              <a:defRPr sz="2400">
                <a:latin typeface="+mj-lt"/>
                <a:ea typeface="+mj-ea"/>
                <a:cs typeface="+mj-cs"/>
                <a:sym typeface="Helvetica"/>
              </a:defRPr>
            </a:lvl2pPr>
            <a:lvl3pPr marL="1185333" indent="-296333" algn="ctr">
              <a:spcBef>
                <a:spcPts val="0"/>
              </a:spcBef>
              <a:defRPr sz="2400">
                <a:latin typeface="+mj-lt"/>
                <a:ea typeface="+mj-ea"/>
                <a:cs typeface="+mj-cs"/>
                <a:sym typeface="Helvetica"/>
              </a:defRPr>
            </a:lvl3pPr>
            <a:lvl4pPr marL="1629833" indent="-296333" algn="ctr">
              <a:spcBef>
                <a:spcPts val="0"/>
              </a:spcBef>
              <a:defRPr sz="2400">
                <a:latin typeface="+mj-lt"/>
                <a:ea typeface="+mj-ea"/>
                <a:cs typeface="+mj-cs"/>
                <a:sym typeface="Helvetica"/>
              </a:defRPr>
            </a:lvl4pPr>
            <a:lvl5pPr marL="2074333" indent="-296333" algn="ctr">
              <a:spcBef>
                <a:spcPts val="0"/>
              </a:spcBef>
              <a:defRPr sz="240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3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3800"/>
            </a:pPr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10" Type="http://schemas.openxmlformats.org/officeDocument/2006/relationships/image" Target="../media/image7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7.png"/><Relationship Id="rId5" Type="http://schemas.openxmlformats.org/officeDocument/2006/relationships/image" Target="../media/image22.pn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2.png"/>
          <p:cNvPicPr>
            <a:picLocks noChangeAspect="1"/>
          </p:cNvPicPr>
          <p:nvPr/>
        </p:nvPicPr>
        <p:blipFill rotWithShape="1">
          <a:blip r:embed="rId3">
            <a:extLst/>
          </a:blip>
          <a:srcRect l="18402" b="42439"/>
          <a:stretch/>
        </p:blipFill>
        <p:spPr>
          <a:xfrm>
            <a:off x="0" y="3796681"/>
            <a:ext cx="9801887" cy="595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16732" y="77370"/>
            <a:ext cx="5650625" cy="9684002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Shape 121"/>
          <p:cNvSpPr>
            <a:spLocks noGrp="1"/>
          </p:cNvSpPr>
          <p:nvPr>
            <p:ph type="subTitle" sz="quarter" idx="1"/>
          </p:nvPr>
        </p:nvSpPr>
        <p:spPr>
          <a:xfrm>
            <a:off x="901382" y="904032"/>
            <a:ext cx="4648324" cy="1149482"/>
          </a:xfrm>
          <a:prstGeom prst="rect">
            <a:avLst/>
          </a:prstGeom>
        </p:spPr>
        <p:txBody>
          <a:bodyPr/>
          <a:lstStyle/>
          <a:p>
            <a:pPr algn="l" defTabSz="457200">
              <a:lnSpc>
                <a:spcPct val="90000"/>
              </a:lnSpc>
              <a:defRPr sz="15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ООО «</a:t>
            </a:r>
            <a:r>
              <a:rPr dirty="0" err="1"/>
              <a:t>Авиационные</a:t>
            </a:r>
            <a:r>
              <a:rPr dirty="0"/>
              <a:t> </a:t>
            </a:r>
            <a:r>
              <a:rPr dirty="0" err="1"/>
              <a:t>Роботы</a:t>
            </a:r>
            <a:r>
              <a:rPr dirty="0"/>
              <a:t>»</a:t>
            </a:r>
          </a:p>
          <a:p>
            <a:pPr algn="l" defTabSz="457200">
              <a:lnSpc>
                <a:spcPct val="90000"/>
              </a:lnSpc>
              <a:defRPr sz="1500">
                <a:latin typeface="Calibri"/>
                <a:ea typeface="Calibri"/>
                <a:cs typeface="Calibri"/>
                <a:sym typeface="Calibri"/>
              </a:defRPr>
            </a:pPr>
            <a:r>
              <a:rPr lang="ru-RU" dirty="0"/>
              <a:t>192019 </a:t>
            </a:r>
            <a:r>
              <a:rPr lang="ru-RU" dirty="0" err="1"/>
              <a:t>г.Санкт</a:t>
            </a:r>
            <a:r>
              <a:rPr lang="ru-RU" dirty="0"/>
              <a:t>-Петербург, ул. Мельничная, д. 8, литер Л, пом. 625</a:t>
            </a:r>
          </a:p>
          <a:p>
            <a:pPr algn="l" defTabSz="457200">
              <a:lnSpc>
                <a:spcPct val="90000"/>
              </a:lnSpc>
              <a:defRPr sz="15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  <a:p>
            <a:pPr algn="l" defTabSz="457200">
              <a:lnSpc>
                <a:spcPct val="90000"/>
              </a:lnSpc>
              <a:defRPr sz="15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+7 (812) 603 46 07</a:t>
            </a:r>
          </a:p>
        </p:txBody>
      </p:sp>
      <p:sp>
        <p:nvSpPr>
          <p:cNvPr id="122" name="Shape 122"/>
          <p:cNvSpPr/>
          <p:nvPr/>
        </p:nvSpPr>
        <p:spPr>
          <a:xfrm>
            <a:off x="901382" y="2079107"/>
            <a:ext cx="2822608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 fontScale="92500" lnSpcReduction="10000"/>
          </a:bodyPr>
          <a:lstStyle/>
          <a:p>
            <a:pPr algn="l" defTabSz="457200">
              <a:lnSpc>
                <a:spcPct val="120000"/>
              </a:lnSpc>
              <a:defRPr sz="1500">
                <a:solidFill>
                  <a:srgbClr val="F57134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www.aviarobots.ru</a:t>
            </a:r>
            <a:r>
              <a:rPr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23" name="Shape 123"/>
          <p:cNvSpPr/>
          <p:nvPr/>
        </p:nvSpPr>
        <p:spPr>
          <a:xfrm>
            <a:off x="1772529" y="5487496"/>
            <a:ext cx="10551268" cy="2341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 fontScale="85000" lnSpcReduction="20000"/>
          </a:bodyPr>
          <a:lstStyle/>
          <a:p>
            <a:pPr algn="r" defTabSz="457200">
              <a:defRPr sz="6000" spc="200"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5600" dirty="0"/>
              <a:t>Эффективность аэрофотосъемки </a:t>
            </a:r>
          </a:p>
          <a:p>
            <a:pPr algn="r" defTabSz="457200">
              <a:defRPr sz="6000" spc="200"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5600" dirty="0"/>
              <a:t>с применением БПЛА</a:t>
            </a:r>
          </a:p>
          <a:p>
            <a:pPr algn="r" defTabSz="457200">
              <a:lnSpc>
                <a:spcPct val="80000"/>
              </a:lnSpc>
              <a:defRPr sz="6000" spc="200">
                <a:latin typeface="Calibri"/>
                <a:ea typeface="Calibri"/>
                <a:cs typeface="Calibri"/>
                <a:sym typeface="Calibri"/>
              </a:defRPr>
            </a:pPr>
            <a:endParaRPr lang="ru-RU" sz="2600" spc="315" dirty="0"/>
          </a:p>
          <a:p>
            <a:pPr algn="r" defTabSz="457200">
              <a:lnSpc>
                <a:spcPct val="80000"/>
              </a:lnSpc>
              <a:defRPr sz="6000" spc="200"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2600" spc="315" dirty="0"/>
              <a:t>для муниципалитетов</a:t>
            </a:r>
          </a:p>
          <a:p>
            <a:pPr algn="r" defTabSz="457200">
              <a:lnSpc>
                <a:spcPct val="80000"/>
              </a:lnSpc>
              <a:defRPr sz="6000" spc="200">
                <a:latin typeface="Calibri"/>
                <a:ea typeface="Calibri"/>
                <a:cs typeface="Calibri"/>
                <a:sym typeface="Calibri"/>
              </a:defRPr>
            </a:pPr>
            <a:endParaRPr sz="6100" spc="315" dirty="0"/>
          </a:p>
          <a:p>
            <a:pPr algn="r" defTabSz="457200">
              <a:lnSpc>
                <a:spcPct val="80000"/>
              </a:lnSpc>
              <a:defRPr sz="2000" spc="200">
                <a:latin typeface="Calibri"/>
                <a:ea typeface="Calibri"/>
                <a:cs typeface="Calibri"/>
                <a:sym typeface="Calibri"/>
              </a:defRPr>
            </a:pPr>
            <a:r>
              <a:rPr lang="ru-RU" dirty="0"/>
              <a:t>июнь 2019</a:t>
            </a:r>
            <a:endParaRPr dirty="0"/>
          </a:p>
        </p:txBody>
      </p:sp>
      <p:pic>
        <p:nvPicPr>
          <p:cNvPr id="124" name="image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926694" y="2446450"/>
            <a:ext cx="2397102" cy="2484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03659835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Прямоугольник 5"/>
          <p:cNvSpPr txBox="1"/>
          <p:nvPr/>
        </p:nvSpPr>
        <p:spPr>
          <a:xfrm>
            <a:off x="972000" y="2750725"/>
            <a:ext cx="11367609" cy="6246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070" tIns="50070" rIns="50070" bIns="50070">
            <a:spAutoFit/>
          </a:bodyPr>
          <a:lstStyle/>
          <a:p>
            <a:pPr marL="195327" indent="-195327" algn="just" defTabSz="1472125">
              <a:lnSpc>
                <a:spcPct val="114000"/>
              </a:lnSpc>
              <a:spcBef>
                <a:spcPts val="731"/>
              </a:spcBef>
              <a:buClr>
                <a:srgbClr val="FF9300"/>
              </a:buClr>
              <a:buSzPct val="100000"/>
              <a:buFontTx/>
              <a:buChar char="•"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sz="2435" dirty="0">
                <a:latin typeface="Open Sans Light"/>
              </a:rPr>
              <a:t>цифровой ортофотоплан в системе координат, принятой для ведения кадастра</a:t>
            </a:r>
          </a:p>
          <a:p>
            <a:pPr marL="195327" indent="-195327" algn="just" defTabSz="1472125">
              <a:lnSpc>
                <a:spcPct val="114000"/>
              </a:lnSpc>
              <a:spcBef>
                <a:spcPts val="731"/>
              </a:spcBef>
              <a:buClr>
                <a:srgbClr val="FF9300"/>
              </a:buClr>
              <a:buSzPct val="100000"/>
              <a:buFontTx/>
              <a:buChar char="•"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sz="2435" dirty="0">
                <a:latin typeface="Open Sans Light"/>
              </a:rPr>
              <a:t>фактические границы земельных участков в векторном виде</a:t>
            </a:r>
          </a:p>
          <a:p>
            <a:pPr marL="195327" indent="-195327" algn="just" defTabSz="1472125">
              <a:lnSpc>
                <a:spcPct val="114000"/>
              </a:lnSpc>
              <a:spcBef>
                <a:spcPts val="731"/>
              </a:spcBef>
              <a:buClr>
                <a:srgbClr val="FF9300"/>
              </a:buClr>
              <a:buSzPct val="100000"/>
              <a:buFontTx/>
              <a:buChar char="•"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sz="2435" dirty="0">
                <a:latin typeface="Open Sans Light"/>
              </a:rPr>
              <a:t>информация о предполагаемых «самозахватах» и нецелевом использовании земельных участков</a:t>
            </a:r>
          </a:p>
          <a:p>
            <a:pPr marL="195327" indent="-195327" algn="just" defTabSz="1472125">
              <a:lnSpc>
                <a:spcPct val="114000"/>
              </a:lnSpc>
              <a:spcBef>
                <a:spcPts val="731"/>
              </a:spcBef>
              <a:buClr>
                <a:srgbClr val="FF9300"/>
              </a:buClr>
              <a:buSzPct val="100000"/>
              <a:buFontTx/>
              <a:buChar char="•"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sz="2435" dirty="0">
                <a:latin typeface="Open Sans Light"/>
              </a:rPr>
              <a:t>выявление участков без координатного описания границ</a:t>
            </a:r>
          </a:p>
          <a:p>
            <a:pPr marL="195327" indent="-195327" algn="just" defTabSz="1472125">
              <a:lnSpc>
                <a:spcPct val="114000"/>
              </a:lnSpc>
              <a:spcBef>
                <a:spcPts val="731"/>
              </a:spcBef>
              <a:buClr>
                <a:srgbClr val="FF9300"/>
              </a:buClr>
              <a:buSzPct val="100000"/>
              <a:buFontTx/>
              <a:buChar char="•"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sz="2435" dirty="0">
                <a:latin typeface="Open Sans Light"/>
              </a:rPr>
              <a:t>выявление участков, границы которых установлены не с нормативной точностью</a:t>
            </a:r>
          </a:p>
          <a:p>
            <a:pPr marL="195327" indent="-195327" algn="just" defTabSz="1472125">
              <a:lnSpc>
                <a:spcPct val="114000"/>
              </a:lnSpc>
              <a:spcBef>
                <a:spcPts val="731"/>
              </a:spcBef>
              <a:buClr>
                <a:srgbClr val="FF9300"/>
              </a:buClr>
              <a:buSzPct val="100000"/>
              <a:buFontTx/>
              <a:buChar char="•"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sz="2435" dirty="0">
                <a:latin typeface="Open Sans Light"/>
              </a:rPr>
              <a:t>выявление неучтенных земельных участков</a:t>
            </a:r>
          </a:p>
          <a:p>
            <a:pPr marL="195327" indent="-195327" algn="just" defTabSz="1472125">
              <a:lnSpc>
                <a:spcPct val="114000"/>
              </a:lnSpc>
              <a:spcBef>
                <a:spcPts val="731"/>
              </a:spcBef>
              <a:buClr>
                <a:srgbClr val="FF9300"/>
              </a:buClr>
              <a:buSzPct val="100000"/>
              <a:buFontTx/>
              <a:buChar char="•"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sz="2435" dirty="0">
                <a:latin typeface="Open Sans Light"/>
              </a:rPr>
              <a:t>выявление неиспользуемых земельных участков для перспективного развития населенного пункта</a:t>
            </a:r>
          </a:p>
          <a:p>
            <a:pPr marL="195327" indent="-195327" algn="just" defTabSz="1472125">
              <a:lnSpc>
                <a:spcPct val="114000"/>
              </a:lnSpc>
              <a:spcBef>
                <a:spcPts val="731"/>
              </a:spcBef>
              <a:buClr>
                <a:srgbClr val="FF9300"/>
              </a:buClr>
              <a:buSzPct val="100000"/>
              <a:buFontTx/>
              <a:buChar char="•"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sz="2435" dirty="0">
                <a:latin typeface="Open Sans Light"/>
              </a:rPr>
              <a:t>аналитический отчет о проделанной работе в разрезе каждого земельного участка</a:t>
            </a:r>
          </a:p>
        </p:txBody>
      </p:sp>
      <p:sp>
        <p:nvSpPr>
          <p:cNvPr id="280" name="Текст"/>
          <p:cNvSpPr txBox="1"/>
          <p:nvPr/>
        </p:nvSpPr>
        <p:spPr>
          <a:xfrm>
            <a:off x="-2280393" y="2302802"/>
            <a:ext cx="147604" cy="414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069" tIns="50069" rIns="50069" bIns="50069">
            <a:spAutoFit/>
          </a:bodyPr>
          <a:lstStyle>
            <a:lvl1pPr defTabSz="457200">
              <a:lnSpc>
                <a:spcPts val="2800"/>
              </a:lnSpc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sz="1461"/>
              <a:t> </a:t>
            </a:r>
          </a:p>
        </p:txBody>
      </p:sp>
      <p:sp>
        <p:nvSpPr>
          <p:cNvPr id="12" name="Сельскохозяйственные задачи  решаемые с применением беспилотных комплексов">
            <a:extLst>
              <a:ext uri="{FF2B5EF4-FFF2-40B4-BE49-F238E27FC236}">
                <a16:creationId xmlns:a16="http://schemas.microsoft.com/office/drawing/2014/main" id="{456D24D4-8CA7-4C13-93A0-618FBC3AAE72}"/>
              </a:ext>
            </a:extLst>
          </p:cNvPr>
          <p:cNvSpPr txBox="1"/>
          <p:nvPr/>
        </p:nvSpPr>
        <p:spPr>
          <a:xfrm>
            <a:off x="972000" y="1764000"/>
            <a:ext cx="11806453" cy="693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5020" tIns="65020" rIns="65020" bIns="65020">
            <a:spAutoFit/>
          </a:bodyPr>
          <a:lstStyle>
            <a:lvl1pPr defTabSz="1209038">
              <a:defRPr sz="30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algn="l"/>
            <a:r>
              <a:rPr lang="ru-RU" sz="3653" dirty="0"/>
              <a:t>Результаты работ</a:t>
            </a:r>
            <a:endParaRPr sz="3653" dirty="0"/>
          </a:p>
        </p:txBody>
      </p:sp>
      <p:sp>
        <p:nvSpPr>
          <p:cNvPr id="13" name="Shape 237">
            <a:extLst>
              <a:ext uri="{FF2B5EF4-FFF2-40B4-BE49-F238E27FC236}">
                <a16:creationId xmlns:a16="http://schemas.microsoft.com/office/drawing/2014/main" id="{95A1DF12-3A1B-43D0-A5A9-397B4B396C43}"/>
              </a:ext>
            </a:extLst>
          </p:cNvPr>
          <p:cNvSpPr/>
          <p:nvPr/>
        </p:nvSpPr>
        <p:spPr>
          <a:xfrm rot="16200000">
            <a:off x="11236242" y="7304362"/>
            <a:ext cx="2439096" cy="412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5636" tIns="55636" rIns="55636" bIns="55636">
            <a:normAutofit/>
          </a:bodyPr>
          <a:lstStyle/>
          <a:p>
            <a:pPr algn="just" defTabSz="500725">
              <a:lnSpc>
                <a:spcPct val="120000"/>
              </a:lnSpc>
              <a:defRPr sz="1300">
                <a:latin typeface="Calibri"/>
                <a:ea typeface="Calibri"/>
                <a:cs typeface="Calibri"/>
                <a:sym typeface="Calibri"/>
              </a:defRPr>
            </a:pPr>
            <a:r>
              <a:rPr sz="1424" dirty="0">
                <a:solidFill>
                  <a:srgbClr val="F57134"/>
                </a:solidFill>
              </a:rPr>
              <a:t>www.aviarobots.ru</a:t>
            </a:r>
            <a:r>
              <a:rPr lang="ru-RU" sz="1424" dirty="0">
                <a:solidFill>
                  <a:srgbClr val="F57134"/>
                </a:solidFill>
              </a:rPr>
              <a:t>	</a:t>
            </a:r>
            <a:endParaRPr sz="1424" dirty="0"/>
          </a:p>
        </p:txBody>
      </p:sp>
      <p:pic>
        <p:nvPicPr>
          <p:cNvPr id="14" name="pasted-image.pdf" descr="pasted-image.pdf">
            <a:extLst>
              <a:ext uri="{FF2B5EF4-FFF2-40B4-BE49-F238E27FC236}">
                <a16:creationId xmlns:a16="http://schemas.microsoft.com/office/drawing/2014/main" id="{44156D6D-19D4-4572-A946-E6A5EB9FAC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881923" y="654845"/>
            <a:ext cx="2751572" cy="63347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389044505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7E378174-5430-4E3C-8EE3-9748795003C5}"/>
              </a:ext>
            </a:extLst>
          </p:cNvPr>
          <p:cNvSpPr txBox="1"/>
          <p:nvPr/>
        </p:nvSpPr>
        <p:spPr>
          <a:xfrm>
            <a:off x="2882308" y="8285014"/>
            <a:ext cx="7721940" cy="5627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035" tIns="45035" rIns="45035" bIns="45035" numCol="1" spcCol="38100" rtlCol="0" anchor="t">
            <a:spAutoFit/>
          </a:bodyPr>
          <a:lstStyle/>
          <a:p>
            <a:pPr algn="l" defTabSz="1001451"/>
            <a:r>
              <a:rPr lang="ru-RU" sz="1533" dirty="0">
                <a:latin typeface="+mn-lt"/>
                <a:ea typeface="+mn-ea"/>
                <a:cs typeface="+mn-cs"/>
                <a:sym typeface="Calibri"/>
              </a:rPr>
              <a:t>- земельные участки с </a:t>
            </a:r>
            <a:r>
              <a:rPr lang="ru-RU" sz="1533" dirty="0">
                <a:latin typeface="+mn-lt"/>
                <a:ea typeface="+mn-ea"/>
                <a:cs typeface="+mn-cs"/>
              </a:rPr>
              <a:t>«самозахватом» более 10 % от площади по сведениям ЕГРН</a:t>
            </a:r>
            <a:endParaRPr lang="ru-RU" sz="1533" dirty="0"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8196B354-056B-4580-B3EF-AAC2207936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81" t="13082" b="23811"/>
          <a:stretch/>
        </p:blipFill>
        <p:spPr>
          <a:xfrm>
            <a:off x="972000" y="2696282"/>
            <a:ext cx="9851339" cy="415226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974E8AA9-D61C-44F6-A4A4-237E7D316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483" t="52943" r="48736" b="35871"/>
          <a:stretch/>
        </p:blipFill>
        <p:spPr>
          <a:xfrm>
            <a:off x="1676416" y="8202559"/>
            <a:ext cx="1100042" cy="438579"/>
          </a:xfrm>
          <a:prstGeom prst="rect">
            <a:avLst/>
          </a:prstGeom>
        </p:spPr>
      </p:pic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F21E5414-D779-4961-879A-0D6674D6C1BD}"/>
              </a:ext>
            </a:extLst>
          </p:cNvPr>
          <p:cNvCxnSpPr>
            <a:cxnSpLocks/>
          </p:cNvCxnSpPr>
          <p:nvPr/>
        </p:nvCxnSpPr>
        <p:spPr>
          <a:xfrm>
            <a:off x="1684950" y="7542538"/>
            <a:ext cx="1091508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25400" dist="127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C04731E5-68C9-462E-9C88-86E29BAA73C4}"/>
              </a:ext>
            </a:extLst>
          </p:cNvPr>
          <p:cNvSpPr txBox="1"/>
          <p:nvPr/>
        </p:nvSpPr>
        <p:spPr>
          <a:xfrm>
            <a:off x="2882308" y="7379088"/>
            <a:ext cx="3799850" cy="5627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035" tIns="45035" rIns="45035" bIns="45035" numCol="1" spcCol="38100" rtlCol="0" anchor="t">
            <a:spAutoFit/>
          </a:bodyPr>
          <a:lstStyle/>
          <a:p>
            <a:pPr algn="l" defTabSz="1001451"/>
            <a:r>
              <a:rPr lang="ru-RU" sz="1533" dirty="0">
                <a:latin typeface="+mn-lt"/>
                <a:ea typeface="+mn-ea"/>
                <a:cs typeface="+mn-cs"/>
                <a:sym typeface="Calibri"/>
              </a:rPr>
              <a:t>- фактические границы земельных участков</a:t>
            </a:r>
          </a:p>
        </p:txBody>
      </p: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2E1C752D-C311-49BF-ABD8-9B35E63BD853}"/>
              </a:ext>
            </a:extLst>
          </p:cNvPr>
          <p:cNvCxnSpPr>
            <a:cxnSpLocks/>
          </p:cNvCxnSpPr>
          <p:nvPr/>
        </p:nvCxnSpPr>
        <p:spPr>
          <a:xfrm>
            <a:off x="1684950" y="7950916"/>
            <a:ext cx="1091508" cy="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>
            <a:outerShdw blurRad="25400" dist="127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97E8044E-0E38-4A55-A918-6090B671DC9C}"/>
              </a:ext>
            </a:extLst>
          </p:cNvPr>
          <p:cNvSpPr txBox="1"/>
          <p:nvPr/>
        </p:nvSpPr>
        <p:spPr>
          <a:xfrm>
            <a:off x="2882308" y="7787465"/>
            <a:ext cx="7721940" cy="5627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035" tIns="45035" rIns="45035" bIns="45035" numCol="1" spcCol="38100" rtlCol="0" anchor="t">
            <a:spAutoFit/>
          </a:bodyPr>
          <a:lstStyle/>
          <a:p>
            <a:pPr algn="l" defTabSz="1001451"/>
            <a:r>
              <a:rPr lang="ru-RU" sz="1533" dirty="0">
                <a:latin typeface="+mn-lt"/>
                <a:ea typeface="+mn-ea"/>
                <a:cs typeface="+mn-cs"/>
                <a:sym typeface="Calibri"/>
              </a:rPr>
              <a:t>- границы земельных участков и объектов капитального строительства по сведениям ЕГРН 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448F70A3-8059-47DC-8272-0BA0E1C3688C}"/>
              </a:ext>
            </a:extLst>
          </p:cNvPr>
          <p:cNvSpPr/>
          <p:nvPr/>
        </p:nvSpPr>
        <p:spPr>
          <a:xfrm>
            <a:off x="1632391" y="7042014"/>
            <a:ext cx="16546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+mn-lt"/>
              </a:rPr>
              <a:t>40:13:130604:238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B3BE8DF-3FAF-48A0-B726-3B2A23B53555}"/>
              </a:ext>
            </a:extLst>
          </p:cNvPr>
          <p:cNvSpPr txBox="1"/>
          <p:nvPr/>
        </p:nvSpPr>
        <p:spPr>
          <a:xfrm>
            <a:off x="3214780" y="7052730"/>
            <a:ext cx="7721940" cy="3268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035" tIns="45035" rIns="45035" bIns="45035" numCol="1" spcCol="38100" rtlCol="0" anchor="t">
            <a:spAutoFit/>
          </a:bodyPr>
          <a:lstStyle/>
          <a:p>
            <a:pPr algn="l" defTabSz="1001451"/>
            <a:r>
              <a:rPr lang="ru-RU" sz="1533" dirty="0">
                <a:latin typeface="+mn-lt"/>
                <a:ea typeface="+mn-ea"/>
                <a:cs typeface="+mn-cs"/>
                <a:sym typeface="Calibri"/>
              </a:rPr>
              <a:t>- кадастровый номер земельного участка</a:t>
            </a:r>
          </a:p>
        </p:txBody>
      </p:sp>
      <p:sp>
        <p:nvSpPr>
          <p:cNvPr id="16" name="Сельскохозяйственные задачи  решаемые с применением беспилотных комплексов">
            <a:extLst>
              <a:ext uri="{FF2B5EF4-FFF2-40B4-BE49-F238E27FC236}">
                <a16:creationId xmlns:a16="http://schemas.microsoft.com/office/drawing/2014/main" id="{FF8C52B5-1421-4E6D-A640-FA4B80A93026}"/>
              </a:ext>
            </a:extLst>
          </p:cNvPr>
          <p:cNvSpPr txBox="1"/>
          <p:nvPr/>
        </p:nvSpPr>
        <p:spPr>
          <a:xfrm>
            <a:off x="972000" y="1764000"/>
            <a:ext cx="11806453" cy="693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5020" tIns="65020" rIns="65020" bIns="65020">
            <a:spAutoFit/>
          </a:bodyPr>
          <a:lstStyle>
            <a:lvl1pPr defTabSz="1209038">
              <a:defRPr sz="30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algn="l"/>
            <a:r>
              <a:rPr lang="ru-RU" sz="3653" dirty="0"/>
              <a:t>Пример ортофотоплана и векторных слоев</a:t>
            </a:r>
            <a:endParaRPr sz="3653" dirty="0"/>
          </a:p>
        </p:txBody>
      </p:sp>
      <p:pic>
        <p:nvPicPr>
          <p:cNvPr id="18" name="Рисунок 1">
            <a:extLst>
              <a:ext uri="{FF2B5EF4-FFF2-40B4-BE49-F238E27FC236}">
                <a16:creationId xmlns:a16="http://schemas.microsoft.com/office/drawing/2014/main" id="{BFBDF574-B393-4A60-8D8F-E0133886F5F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049092" y="654088"/>
            <a:ext cx="1282138" cy="1512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Shape 237">
            <a:extLst>
              <a:ext uri="{FF2B5EF4-FFF2-40B4-BE49-F238E27FC236}">
                <a16:creationId xmlns:a16="http://schemas.microsoft.com/office/drawing/2014/main" id="{AE59EF13-510E-4A33-B641-F891C50DC2FC}"/>
              </a:ext>
            </a:extLst>
          </p:cNvPr>
          <p:cNvSpPr/>
          <p:nvPr/>
        </p:nvSpPr>
        <p:spPr>
          <a:xfrm rot="16200000">
            <a:off x="11236242" y="7304362"/>
            <a:ext cx="2439096" cy="412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5636" tIns="55636" rIns="55636" bIns="55636">
            <a:normAutofit/>
          </a:bodyPr>
          <a:lstStyle/>
          <a:p>
            <a:pPr algn="just" defTabSz="500725">
              <a:lnSpc>
                <a:spcPct val="120000"/>
              </a:lnSpc>
              <a:defRPr sz="1300">
                <a:latin typeface="Calibri"/>
                <a:ea typeface="Calibri"/>
                <a:cs typeface="Calibri"/>
                <a:sym typeface="Calibri"/>
              </a:defRPr>
            </a:pPr>
            <a:r>
              <a:rPr sz="1424" dirty="0">
                <a:solidFill>
                  <a:srgbClr val="F57134"/>
                </a:solidFill>
              </a:rPr>
              <a:t>www.aviarobots.ru</a:t>
            </a:r>
            <a:r>
              <a:rPr lang="ru-RU" sz="1424" dirty="0">
                <a:solidFill>
                  <a:srgbClr val="F57134"/>
                </a:solidFill>
              </a:rPr>
              <a:t>	</a:t>
            </a:r>
            <a:endParaRPr sz="1424" dirty="0"/>
          </a:p>
        </p:txBody>
      </p:sp>
      <p:pic>
        <p:nvPicPr>
          <p:cNvPr id="23" name="pasted-image.pdf" descr="pasted-image.pdf">
            <a:extLst>
              <a:ext uri="{FF2B5EF4-FFF2-40B4-BE49-F238E27FC236}">
                <a16:creationId xmlns:a16="http://schemas.microsoft.com/office/drawing/2014/main" id="{18DD7E71-D633-4338-8DF0-EF0B3F324C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>
          <a:xfrm>
            <a:off x="881923" y="654845"/>
            <a:ext cx="2751572" cy="63347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261259072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0E075350-1F5D-4C97-ABC8-02D82FC2D2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020659"/>
              </p:ext>
            </p:extLst>
          </p:nvPr>
        </p:nvGraphicFramePr>
        <p:xfrm>
          <a:off x="696825" y="3300636"/>
          <a:ext cx="11906027" cy="380841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09416">
                  <a:extLst>
                    <a:ext uri="{9D8B030D-6E8A-4147-A177-3AD203B41FA5}">
                      <a16:colId xmlns:a16="http://schemas.microsoft.com/office/drawing/2014/main" val="3549696653"/>
                    </a:ext>
                  </a:extLst>
                </a:gridCol>
                <a:gridCol w="1199066">
                  <a:extLst>
                    <a:ext uri="{9D8B030D-6E8A-4147-A177-3AD203B41FA5}">
                      <a16:colId xmlns:a16="http://schemas.microsoft.com/office/drawing/2014/main" val="2277225389"/>
                    </a:ext>
                  </a:extLst>
                </a:gridCol>
                <a:gridCol w="1267993">
                  <a:extLst>
                    <a:ext uri="{9D8B030D-6E8A-4147-A177-3AD203B41FA5}">
                      <a16:colId xmlns:a16="http://schemas.microsoft.com/office/drawing/2014/main" val="3263942332"/>
                    </a:ext>
                  </a:extLst>
                </a:gridCol>
                <a:gridCol w="1026898">
                  <a:extLst>
                    <a:ext uri="{9D8B030D-6E8A-4147-A177-3AD203B41FA5}">
                      <a16:colId xmlns:a16="http://schemas.microsoft.com/office/drawing/2014/main" val="1592166450"/>
                    </a:ext>
                  </a:extLst>
                </a:gridCol>
                <a:gridCol w="788956">
                  <a:extLst>
                    <a:ext uri="{9D8B030D-6E8A-4147-A177-3AD203B41FA5}">
                      <a16:colId xmlns:a16="http://schemas.microsoft.com/office/drawing/2014/main" val="3976758391"/>
                    </a:ext>
                  </a:extLst>
                </a:gridCol>
                <a:gridCol w="839051">
                  <a:extLst>
                    <a:ext uri="{9D8B030D-6E8A-4147-A177-3AD203B41FA5}">
                      <a16:colId xmlns:a16="http://schemas.microsoft.com/office/drawing/2014/main" val="3761277506"/>
                    </a:ext>
                  </a:extLst>
                </a:gridCol>
                <a:gridCol w="901667">
                  <a:extLst>
                    <a:ext uri="{9D8B030D-6E8A-4147-A177-3AD203B41FA5}">
                      <a16:colId xmlns:a16="http://schemas.microsoft.com/office/drawing/2014/main" val="2272643777"/>
                    </a:ext>
                  </a:extLst>
                </a:gridCol>
                <a:gridCol w="1051944">
                  <a:extLst>
                    <a:ext uri="{9D8B030D-6E8A-4147-A177-3AD203B41FA5}">
                      <a16:colId xmlns:a16="http://schemas.microsoft.com/office/drawing/2014/main" val="1699776820"/>
                    </a:ext>
                  </a:extLst>
                </a:gridCol>
                <a:gridCol w="851573">
                  <a:extLst>
                    <a:ext uri="{9D8B030D-6E8A-4147-A177-3AD203B41FA5}">
                      <a16:colId xmlns:a16="http://schemas.microsoft.com/office/drawing/2014/main" val="2150447155"/>
                    </a:ext>
                  </a:extLst>
                </a:gridCol>
                <a:gridCol w="826526">
                  <a:extLst>
                    <a:ext uri="{9D8B030D-6E8A-4147-A177-3AD203B41FA5}">
                      <a16:colId xmlns:a16="http://schemas.microsoft.com/office/drawing/2014/main" val="695594970"/>
                    </a:ext>
                  </a:extLst>
                </a:gridCol>
                <a:gridCol w="788956">
                  <a:extLst>
                    <a:ext uri="{9D8B030D-6E8A-4147-A177-3AD203B41FA5}">
                      <a16:colId xmlns:a16="http://schemas.microsoft.com/office/drawing/2014/main" val="1785469051"/>
                    </a:ext>
                  </a:extLst>
                </a:gridCol>
                <a:gridCol w="889144">
                  <a:extLst>
                    <a:ext uri="{9D8B030D-6E8A-4147-A177-3AD203B41FA5}">
                      <a16:colId xmlns:a16="http://schemas.microsoft.com/office/drawing/2014/main" val="3153529723"/>
                    </a:ext>
                  </a:extLst>
                </a:gridCol>
                <a:gridCol w="1264837">
                  <a:extLst>
                    <a:ext uri="{9D8B030D-6E8A-4147-A177-3AD203B41FA5}">
                      <a16:colId xmlns:a16="http://schemas.microsoft.com/office/drawing/2014/main" val="127009721"/>
                    </a:ext>
                  </a:extLst>
                </a:gridCol>
              </a:tblGrid>
              <a:tr h="8149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ID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Кадастровый номер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Вид разрешенного использования ЗУ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Статус ЗУ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Дата постановки на учет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Площадь ЗУ ЕГРН, кв.м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Фактическая площадь ЗУ, кв.м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Разность площадей, кв.м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Площадь самовольно занятого ЗУ, кв.м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Самовольно занятая площадь, %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Количество ОКС на ЗУ ЕГРН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Фактическое количество ОКС на ЗУ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Возможность идентифицировать ЗУ на местности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/>
                </a:tc>
                <a:extLst>
                  <a:ext uri="{0D108BD9-81ED-4DB2-BD59-A6C34878D82A}">
                    <a16:rowId xmlns:a16="http://schemas.microsoft.com/office/drawing/2014/main" val="4190680691"/>
                  </a:ext>
                </a:extLst>
              </a:tr>
              <a:tr h="7483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50:13:130501:66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Для сельскохозяйственного производства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Учтенный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2016-11-18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10568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10518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-50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0,000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возможно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/>
                </a:tc>
                <a:extLst>
                  <a:ext uri="{0D108BD9-81ED-4DB2-BD59-A6C34878D82A}">
                    <a16:rowId xmlns:a16="http://schemas.microsoft.com/office/drawing/2014/main" val="861574180"/>
                  </a:ext>
                </a:extLst>
              </a:tr>
              <a:tr h="7483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71:13:130501:7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Для сельскохозяйственного производства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Ранее учтенный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2007-03-12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1705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1930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225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225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13,196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возможно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3135564"/>
                  </a:ext>
                </a:extLst>
              </a:tr>
              <a:tr h="7483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33:13:130501:70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Для ведения личного подсобного хозяйства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Учтенный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2018-02-05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805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1106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301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301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37,391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возможно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6039133"/>
                  </a:ext>
                </a:extLst>
              </a:tr>
              <a:tr h="7483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12:13:130501:71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Для ведения личного подсобного хозяйства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Учтенный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2018-02-05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809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978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169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169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20,890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возможно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28" marR="6128" marT="6128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971017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CC81ECA-56A7-4DE4-8540-83EF3B508BBD}"/>
              </a:ext>
            </a:extLst>
          </p:cNvPr>
          <p:cNvSpPr/>
          <p:nvPr/>
        </p:nvSpPr>
        <p:spPr>
          <a:xfrm>
            <a:off x="1383761" y="7490994"/>
            <a:ext cx="976924" cy="363495"/>
          </a:xfrm>
          <a:prstGeom prst="rect">
            <a:avLst/>
          </a:prstGeom>
          <a:solidFill>
            <a:srgbClr val="FFC000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25400" dist="127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069" tIns="50069" rIns="50069" bIns="50069" numCol="1" spcCol="38100" rtlCol="0" anchor="ctr">
            <a:spAutoFit/>
          </a:bodyPr>
          <a:lstStyle/>
          <a:p>
            <a:pPr algn="l" defTabSz="1113373"/>
            <a:endParaRPr lang="ru-RU" sz="1705"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54936A-FB1A-45A7-B760-A0C45D5F1069}"/>
              </a:ext>
            </a:extLst>
          </p:cNvPr>
          <p:cNvSpPr txBox="1"/>
          <p:nvPr/>
        </p:nvSpPr>
        <p:spPr>
          <a:xfrm>
            <a:off x="2565422" y="7487049"/>
            <a:ext cx="8585035" cy="7166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069" tIns="50069" rIns="50069" bIns="50069" numCol="1" spcCol="38100" rtlCol="0" anchor="t">
            <a:spAutoFit/>
          </a:bodyPr>
          <a:lstStyle/>
          <a:p>
            <a:pPr algn="l" defTabSz="1113373"/>
            <a:r>
              <a:rPr lang="ru-RU" sz="2000" dirty="0">
                <a:latin typeface="+mn-lt"/>
                <a:ea typeface="+mn-ea"/>
                <a:cs typeface="+mn-cs"/>
                <a:sym typeface="Calibri"/>
              </a:rPr>
              <a:t>- земельные участки с </a:t>
            </a:r>
            <a:r>
              <a:rPr lang="ru-RU" sz="2000" dirty="0"/>
              <a:t>«самозахватом» более 10 % от площади по сведениям ЕГРН</a:t>
            </a:r>
            <a:endParaRPr lang="ru-RU" sz="2000" dirty="0"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" name="Сельскохозяйственные задачи  решаемые с применением беспилотных комплексов">
            <a:extLst>
              <a:ext uri="{FF2B5EF4-FFF2-40B4-BE49-F238E27FC236}">
                <a16:creationId xmlns:a16="http://schemas.microsoft.com/office/drawing/2014/main" id="{9E7EA617-B87A-4F9B-BC2A-6A35837CE452}"/>
              </a:ext>
            </a:extLst>
          </p:cNvPr>
          <p:cNvSpPr txBox="1"/>
          <p:nvPr/>
        </p:nvSpPr>
        <p:spPr>
          <a:xfrm>
            <a:off x="972000" y="1764000"/>
            <a:ext cx="11806453" cy="12555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5020" tIns="65020" rIns="65020" bIns="65020">
            <a:spAutoFit/>
          </a:bodyPr>
          <a:lstStyle>
            <a:lvl1pPr defTabSz="1209038">
              <a:defRPr sz="30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algn="l"/>
            <a:r>
              <a:rPr lang="ru-RU" sz="3653" dirty="0"/>
              <a:t>Пример представления аналитической информации</a:t>
            </a:r>
            <a:endParaRPr sz="3653" dirty="0"/>
          </a:p>
        </p:txBody>
      </p:sp>
      <p:sp>
        <p:nvSpPr>
          <p:cNvPr id="12" name="Shape 237">
            <a:extLst>
              <a:ext uri="{FF2B5EF4-FFF2-40B4-BE49-F238E27FC236}">
                <a16:creationId xmlns:a16="http://schemas.microsoft.com/office/drawing/2014/main" id="{CC9D4706-4BF4-45F9-AC6E-D99FA3AF0F85}"/>
              </a:ext>
            </a:extLst>
          </p:cNvPr>
          <p:cNvSpPr/>
          <p:nvPr/>
        </p:nvSpPr>
        <p:spPr>
          <a:xfrm rot="16200000">
            <a:off x="11236242" y="7304362"/>
            <a:ext cx="2439096" cy="412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5636" tIns="55636" rIns="55636" bIns="55636">
            <a:normAutofit/>
          </a:bodyPr>
          <a:lstStyle/>
          <a:p>
            <a:pPr algn="just" defTabSz="500725">
              <a:lnSpc>
                <a:spcPct val="120000"/>
              </a:lnSpc>
              <a:defRPr sz="1300">
                <a:latin typeface="Calibri"/>
                <a:ea typeface="Calibri"/>
                <a:cs typeface="Calibri"/>
                <a:sym typeface="Calibri"/>
              </a:defRPr>
            </a:pPr>
            <a:r>
              <a:rPr sz="1424" dirty="0">
                <a:solidFill>
                  <a:srgbClr val="F57134"/>
                </a:solidFill>
              </a:rPr>
              <a:t>www.aviarobots.ru</a:t>
            </a:r>
            <a:r>
              <a:rPr lang="ru-RU" sz="1424" dirty="0">
                <a:solidFill>
                  <a:srgbClr val="F57134"/>
                </a:solidFill>
              </a:rPr>
              <a:t>	</a:t>
            </a:r>
            <a:endParaRPr sz="1424" dirty="0"/>
          </a:p>
        </p:txBody>
      </p:sp>
      <p:pic>
        <p:nvPicPr>
          <p:cNvPr id="13" name="pasted-image.pdf" descr="pasted-image.pdf">
            <a:extLst>
              <a:ext uri="{FF2B5EF4-FFF2-40B4-BE49-F238E27FC236}">
                <a16:creationId xmlns:a16="http://schemas.microsoft.com/office/drawing/2014/main" id="{739F67F8-B979-49BA-BD62-D0CD2F274A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881923" y="654845"/>
            <a:ext cx="2751572" cy="63347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282935518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Сельскохозяйственные задачи  решаемые с применением беспилотных комплексов"/>
          <p:cNvSpPr txBox="1"/>
          <p:nvPr/>
        </p:nvSpPr>
        <p:spPr>
          <a:xfrm>
            <a:off x="972000" y="1764000"/>
            <a:ext cx="10124863" cy="1062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8483" tIns="58483" rIns="58483" bIns="58483">
            <a:spAutoFit/>
          </a:bodyPr>
          <a:lstStyle/>
          <a:p>
            <a:pPr algn="just" defTabSz="1324138">
              <a:defRPr sz="3000" b="1">
                <a:latin typeface="+mj-lt"/>
                <a:ea typeface="+mj-ea"/>
                <a:cs typeface="+mj-cs"/>
                <a:sym typeface="Helvetica"/>
              </a:defRPr>
            </a:pPr>
            <a:r>
              <a:rPr lang="ru-RU" sz="3067" dirty="0">
                <a:latin typeface="+mn-lt"/>
              </a:rPr>
              <a:t>Результаты проекта в г. Грозном, Чеченская республика (площадь 800 га)</a:t>
            </a:r>
            <a:endParaRPr lang="ru-RU" sz="3286" dirty="0">
              <a:latin typeface="+mn-lt"/>
            </a:endParaRPr>
          </a:p>
        </p:txBody>
      </p:sp>
      <p:pic>
        <p:nvPicPr>
          <p:cNvPr id="37" name="Рисунок 1">
            <a:extLst>
              <a:ext uri="{FF2B5EF4-FFF2-40B4-BE49-F238E27FC236}">
                <a16:creationId xmlns:a16="http://schemas.microsoft.com/office/drawing/2014/main" id="{7B3C0487-B0EE-4A32-90EE-344A65F721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49092" y="654088"/>
            <a:ext cx="1282138" cy="1512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6024D134-11E5-4F10-A7B4-63B02D95B0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5301037"/>
              </p:ext>
            </p:extLst>
          </p:nvPr>
        </p:nvGraphicFramePr>
        <p:xfrm>
          <a:off x="1028221" y="3425460"/>
          <a:ext cx="7659588" cy="454606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728615">
                  <a:extLst>
                    <a:ext uri="{9D8B030D-6E8A-4147-A177-3AD203B41FA5}">
                      <a16:colId xmlns:a16="http://schemas.microsoft.com/office/drawing/2014/main" val="4096201647"/>
                    </a:ext>
                  </a:extLst>
                </a:gridCol>
                <a:gridCol w="1933334">
                  <a:extLst>
                    <a:ext uri="{9D8B030D-6E8A-4147-A177-3AD203B41FA5}">
                      <a16:colId xmlns:a16="http://schemas.microsoft.com/office/drawing/2014/main" val="1651440107"/>
                    </a:ext>
                  </a:extLst>
                </a:gridCol>
                <a:gridCol w="1997639">
                  <a:extLst>
                    <a:ext uri="{9D8B030D-6E8A-4147-A177-3AD203B41FA5}">
                      <a16:colId xmlns:a16="http://schemas.microsoft.com/office/drawing/2014/main" val="3099313344"/>
                    </a:ext>
                  </a:extLst>
                </a:gridCol>
              </a:tblGrid>
              <a:tr h="7008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effectLst/>
                          <a:latin typeface="+mn-lt"/>
                        </a:rPr>
                        <a:t>Наименование показателя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286" marR="5286" marT="52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>
                          <a:effectLst/>
                          <a:latin typeface="+mn-lt"/>
                        </a:rPr>
                        <a:t>Количество ЗУ 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286" marR="5286" marT="52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effectLst/>
                          <a:latin typeface="+mn-lt"/>
                        </a:rPr>
                        <a:t>Площадь ЗУ, га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286" marR="5286" marT="5286" marB="0" anchor="ctr"/>
                </a:tc>
                <a:extLst>
                  <a:ext uri="{0D108BD9-81ED-4DB2-BD59-A6C34878D82A}">
                    <a16:rowId xmlns:a16="http://schemas.microsoft.com/office/drawing/2014/main" val="1770336028"/>
                  </a:ext>
                </a:extLst>
              </a:tr>
              <a:tr h="8905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Фактическое количество земельных участков</a:t>
                      </a:r>
                    </a:p>
                  </a:txBody>
                  <a:tcPr marL="5286" marR="5286" marT="52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u="none" strike="noStrike" dirty="0">
                          <a:effectLst/>
                          <a:latin typeface="+mn-lt"/>
                        </a:rPr>
                        <a:t>7 120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286" marR="5286" marT="52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+mn-lt"/>
                        </a:rPr>
                        <a:t>523</a:t>
                      </a:r>
                      <a:r>
                        <a:rPr lang="ru-RU" sz="2200" u="none" strike="noStrike" dirty="0">
                          <a:effectLst/>
                          <a:latin typeface="+mn-lt"/>
                        </a:rPr>
                        <a:t>,2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286" marR="5286" marT="5286" marB="0" anchor="ctr"/>
                </a:tc>
                <a:extLst>
                  <a:ext uri="{0D108BD9-81ED-4DB2-BD59-A6C34878D82A}">
                    <a16:rowId xmlns:a16="http://schemas.microsoft.com/office/drawing/2014/main" val="332521506"/>
                  </a:ext>
                </a:extLst>
              </a:tr>
              <a:tr h="837346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effectLst/>
                          <a:latin typeface="+mn-lt"/>
                        </a:rPr>
                        <a:t>Земельные участки с признаками «самозахвата»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286" marR="5286" marT="528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827" marR="4827" marT="4827" marB="0" anchor="ctr"/>
                </a:tc>
                <a:extLst>
                  <a:ext uri="{0D108BD9-81ED-4DB2-BD59-A6C34878D82A}">
                    <a16:rowId xmlns:a16="http://schemas.microsoft.com/office/drawing/2014/main" val="931966059"/>
                  </a:ext>
                </a:extLst>
              </a:tr>
              <a:tr h="12828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b="0" i="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Всего земельных участков с признаками «самозахвата»</a:t>
                      </a:r>
                    </a:p>
                  </a:txBody>
                  <a:tcPr marL="5286" marR="5286" marT="52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1331</a:t>
                      </a:r>
                    </a:p>
                  </a:txBody>
                  <a:tcPr marL="5286" marR="5286" marT="52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113,7</a:t>
                      </a:r>
                    </a:p>
                  </a:txBody>
                  <a:tcPr marL="5286" marR="5286" marT="5286" marB="0" anchor="ctr"/>
                </a:tc>
                <a:extLst>
                  <a:ext uri="{0D108BD9-81ED-4DB2-BD59-A6C34878D82A}">
                    <a16:rowId xmlns:a16="http://schemas.microsoft.com/office/drawing/2014/main" val="72692395"/>
                  </a:ext>
                </a:extLst>
              </a:tr>
              <a:tr h="8345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b="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Самозахват более 10% площади, указанной в ЕГРН</a:t>
                      </a:r>
                      <a:endParaRPr lang="ru-RU" sz="2200" b="0" i="0" u="none" strike="noStrike" dirty="0">
                        <a:solidFill>
                          <a:schemeClr val="accent4"/>
                        </a:solidFill>
                        <a:effectLst/>
                        <a:latin typeface="+mn-lt"/>
                      </a:endParaRPr>
                    </a:p>
                  </a:txBody>
                  <a:tcPr marL="5286" marR="5286" marT="52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435</a:t>
                      </a:r>
                      <a:endParaRPr lang="ru-RU" sz="2200" b="1" i="0" u="none" strike="noStrike" dirty="0">
                        <a:solidFill>
                          <a:schemeClr val="accent4"/>
                        </a:solidFill>
                        <a:effectLst/>
                        <a:latin typeface="+mn-lt"/>
                      </a:endParaRPr>
                    </a:p>
                  </a:txBody>
                  <a:tcPr marL="5286" marR="5286" marT="52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40,4</a:t>
                      </a:r>
                      <a:endParaRPr lang="ru-RU" sz="2200" b="1" i="0" u="none" strike="noStrike" dirty="0">
                        <a:solidFill>
                          <a:schemeClr val="accent4"/>
                        </a:solidFill>
                        <a:effectLst/>
                        <a:latin typeface="+mn-lt"/>
                      </a:endParaRPr>
                    </a:p>
                  </a:txBody>
                  <a:tcPr marL="5286" marR="5286" marT="5286" marB="0" anchor="ctr"/>
                </a:tc>
                <a:extLst>
                  <a:ext uri="{0D108BD9-81ED-4DB2-BD59-A6C34878D82A}">
                    <a16:rowId xmlns:a16="http://schemas.microsoft.com/office/drawing/2014/main" val="1236484610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DE306196-842D-4F6F-A2C4-57ADCAC574DA}"/>
              </a:ext>
            </a:extLst>
          </p:cNvPr>
          <p:cNvSpPr txBox="1"/>
          <p:nvPr/>
        </p:nvSpPr>
        <p:spPr>
          <a:xfrm>
            <a:off x="9181197" y="3183723"/>
            <a:ext cx="3735791" cy="4977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035" tIns="45035" rIns="45035" bIns="45035" numCol="1" spcCol="38100" rtlCol="0" anchor="t">
            <a:spAutoFit/>
          </a:bodyPr>
          <a:lstStyle/>
          <a:p>
            <a:pPr algn="l" defTabSz="1001451"/>
            <a:r>
              <a:rPr lang="ru-RU" sz="2190" b="1" dirty="0">
                <a:latin typeface="+mn-lt"/>
                <a:ea typeface="+mn-ea"/>
                <a:cs typeface="+mn-cs"/>
                <a:sym typeface="Calibri"/>
              </a:rPr>
              <a:t>Из таблицы видно:</a:t>
            </a:r>
          </a:p>
          <a:p>
            <a:pPr algn="l" defTabSz="1001451"/>
            <a:endParaRPr lang="ru-RU" sz="3943" dirty="0">
              <a:latin typeface="+mn-lt"/>
              <a:ea typeface="+mn-ea"/>
              <a:cs typeface="+mn-cs"/>
              <a:sym typeface="Calibri"/>
            </a:endParaRPr>
          </a:p>
          <a:p>
            <a:pPr algn="l" defTabSz="1001451"/>
            <a:r>
              <a:rPr lang="en-US" sz="1971" b="1" dirty="0">
                <a:latin typeface="+mn-lt"/>
                <a:ea typeface="+mn-ea"/>
                <a:cs typeface="+mn-cs"/>
                <a:sym typeface="Calibri"/>
              </a:rPr>
              <a:t>19</a:t>
            </a:r>
            <a:r>
              <a:rPr lang="ru-RU" sz="1971" b="1" dirty="0">
                <a:latin typeface="+mn-lt"/>
                <a:ea typeface="+mn-ea"/>
                <a:cs typeface="+mn-cs"/>
                <a:sym typeface="Calibri"/>
              </a:rPr>
              <a:t> % </a:t>
            </a:r>
            <a:r>
              <a:rPr lang="ru-RU" sz="1971" dirty="0">
                <a:latin typeface="+mn-lt"/>
                <a:ea typeface="+mn-ea"/>
                <a:cs typeface="+mn-cs"/>
                <a:sym typeface="Calibri"/>
              </a:rPr>
              <a:t>земельных участков имеют признаки «самозахвата»</a:t>
            </a:r>
          </a:p>
          <a:p>
            <a:pPr algn="l" defTabSz="1001451"/>
            <a:endParaRPr lang="ru-RU" sz="1971" dirty="0">
              <a:latin typeface="+mn-lt"/>
              <a:ea typeface="+mn-ea"/>
              <a:cs typeface="+mn-cs"/>
              <a:sym typeface="Calibri"/>
            </a:endParaRPr>
          </a:p>
          <a:p>
            <a:pPr algn="l" defTabSz="1001451"/>
            <a:r>
              <a:rPr lang="en-US" sz="1971" b="1" dirty="0">
                <a:latin typeface="+mn-lt"/>
                <a:ea typeface="+mn-ea"/>
                <a:cs typeface="+mn-cs"/>
                <a:sym typeface="Calibri"/>
              </a:rPr>
              <a:t>6</a:t>
            </a:r>
            <a:r>
              <a:rPr lang="ru-RU" sz="1971" b="1" dirty="0">
                <a:latin typeface="+mn-lt"/>
                <a:ea typeface="+mn-ea"/>
                <a:cs typeface="+mn-cs"/>
                <a:sym typeface="Calibri"/>
              </a:rPr>
              <a:t>,1 % </a:t>
            </a:r>
            <a:r>
              <a:rPr lang="ru-RU" sz="1971" dirty="0">
                <a:latin typeface="+mn-lt"/>
                <a:ea typeface="+mn-ea"/>
                <a:cs typeface="+mn-cs"/>
                <a:sym typeface="Calibri"/>
              </a:rPr>
              <a:t>земельных участков имеют значительные «прирезки», составляющие более 10% площади, указанной в ЕГРН</a:t>
            </a:r>
          </a:p>
          <a:p>
            <a:pPr algn="l" defTabSz="1001451"/>
            <a:endParaRPr lang="ru-RU" sz="1971" dirty="0">
              <a:latin typeface="+mn-lt"/>
              <a:ea typeface="+mn-ea"/>
              <a:cs typeface="+mn-cs"/>
              <a:sym typeface="Calibri"/>
            </a:endParaRPr>
          </a:p>
          <a:p>
            <a:pPr algn="l" defTabSz="1001451"/>
            <a:r>
              <a:rPr lang="ru-RU" sz="1971" b="1" dirty="0">
                <a:latin typeface="+mn-lt"/>
                <a:ea typeface="+mn-ea"/>
                <a:cs typeface="+mn-cs"/>
                <a:sym typeface="Calibri"/>
              </a:rPr>
              <a:t>21,7 % </a:t>
            </a:r>
            <a:r>
              <a:rPr lang="ru-RU" sz="1971" dirty="0">
                <a:latin typeface="+mn-lt"/>
                <a:ea typeface="+mn-ea"/>
                <a:cs typeface="+mn-cs"/>
                <a:sym typeface="Calibri"/>
              </a:rPr>
              <a:t>общей площади обследованных земельных участков– «самозахваты»</a:t>
            </a:r>
          </a:p>
        </p:txBody>
      </p:sp>
    </p:spTree>
    <p:extLst>
      <p:ext uri="{BB962C8B-B14F-4D97-AF65-F5344CB8AC3E}">
        <p14:creationId xmlns:p14="http://schemas.microsoft.com/office/powerpoint/2010/main" val="94322190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Сельскохозяйственные задачи  решаемые с применением беспилотных комплексов"/>
          <p:cNvSpPr txBox="1"/>
          <p:nvPr/>
        </p:nvSpPr>
        <p:spPr>
          <a:xfrm>
            <a:off x="972000" y="1764000"/>
            <a:ext cx="10124863" cy="1095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8483" tIns="58483" rIns="58483" bIns="58483">
            <a:spAutoFit/>
          </a:bodyPr>
          <a:lstStyle/>
          <a:p>
            <a:pPr algn="l" defTabSz="1324138">
              <a:defRPr sz="3000" b="1">
                <a:latin typeface="+mj-lt"/>
                <a:ea typeface="+mj-ea"/>
                <a:cs typeface="+mj-cs"/>
                <a:sym typeface="Helvetica"/>
              </a:defRPr>
            </a:pPr>
            <a:r>
              <a:rPr lang="ru-RU" sz="3067" dirty="0">
                <a:latin typeface="+mn-lt"/>
              </a:rPr>
              <a:t>Результаты проекта в </a:t>
            </a:r>
            <a:r>
              <a:rPr lang="ru-RU" sz="3067" dirty="0" err="1">
                <a:latin typeface="+mn-lt"/>
              </a:rPr>
              <a:t>Малоярославецком</a:t>
            </a:r>
            <a:r>
              <a:rPr lang="ru-RU" sz="3067" dirty="0">
                <a:latin typeface="+mn-lt"/>
              </a:rPr>
              <a:t> районе Калужской области (площадь 1659 га</a:t>
            </a:r>
            <a:r>
              <a:rPr lang="ru-RU" sz="3286" dirty="0">
                <a:latin typeface="+mn-lt"/>
              </a:rPr>
              <a:t>)</a:t>
            </a:r>
          </a:p>
        </p:txBody>
      </p:sp>
      <p:pic>
        <p:nvPicPr>
          <p:cNvPr id="37" name="Рисунок 1">
            <a:extLst>
              <a:ext uri="{FF2B5EF4-FFF2-40B4-BE49-F238E27FC236}">
                <a16:creationId xmlns:a16="http://schemas.microsoft.com/office/drawing/2014/main" id="{7B3C0487-B0EE-4A32-90EE-344A65F721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49092" y="654088"/>
            <a:ext cx="1282138" cy="1512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E306196-842D-4F6F-A2C4-57ADCAC574DA}"/>
              </a:ext>
            </a:extLst>
          </p:cNvPr>
          <p:cNvSpPr txBox="1"/>
          <p:nvPr/>
        </p:nvSpPr>
        <p:spPr>
          <a:xfrm>
            <a:off x="9181197" y="3183723"/>
            <a:ext cx="3735791" cy="4977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035" tIns="45035" rIns="45035" bIns="45035" numCol="1" spcCol="38100" rtlCol="0" anchor="t">
            <a:spAutoFit/>
          </a:bodyPr>
          <a:lstStyle/>
          <a:p>
            <a:pPr algn="l" defTabSz="1001451"/>
            <a:r>
              <a:rPr lang="ru-RU" sz="2190" b="1" dirty="0">
                <a:latin typeface="+mn-lt"/>
                <a:ea typeface="+mn-ea"/>
                <a:cs typeface="+mn-cs"/>
                <a:sym typeface="Calibri"/>
              </a:rPr>
              <a:t>Из таблицы видно:</a:t>
            </a:r>
          </a:p>
          <a:p>
            <a:pPr algn="l" defTabSz="1001451"/>
            <a:endParaRPr lang="ru-RU" sz="3943" dirty="0">
              <a:latin typeface="+mn-lt"/>
              <a:ea typeface="+mn-ea"/>
              <a:cs typeface="+mn-cs"/>
              <a:sym typeface="Calibri"/>
            </a:endParaRPr>
          </a:p>
          <a:p>
            <a:pPr algn="l" defTabSz="1001451"/>
            <a:r>
              <a:rPr lang="ru-RU" sz="1971" b="1" dirty="0">
                <a:latin typeface="+mn-lt"/>
                <a:ea typeface="+mn-ea"/>
                <a:cs typeface="+mn-cs"/>
                <a:sym typeface="Calibri"/>
              </a:rPr>
              <a:t>42 % </a:t>
            </a:r>
            <a:r>
              <a:rPr lang="ru-RU" sz="1971" dirty="0">
                <a:latin typeface="+mn-lt"/>
                <a:ea typeface="+mn-ea"/>
                <a:cs typeface="+mn-cs"/>
                <a:sym typeface="Calibri"/>
              </a:rPr>
              <a:t>земельных участков имеют признаки «самозахвата»</a:t>
            </a:r>
          </a:p>
          <a:p>
            <a:pPr algn="l" defTabSz="1001451"/>
            <a:endParaRPr lang="ru-RU" sz="1971" dirty="0">
              <a:latin typeface="+mn-lt"/>
              <a:ea typeface="+mn-ea"/>
              <a:cs typeface="+mn-cs"/>
              <a:sym typeface="Calibri"/>
            </a:endParaRPr>
          </a:p>
          <a:p>
            <a:pPr algn="l" defTabSz="1001451"/>
            <a:r>
              <a:rPr lang="ru-RU" sz="1971" b="1" dirty="0">
                <a:latin typeface="+mn-lt"/>
                <a:ea typeface="+mn-ea"/>
                <a:cs typeface="+mn-cs"/>
                <a:sym typeface="Calibri"/>
              </a:rPr>
              <a:t>8,5% </a:t>
            </a:r>
            <a:r>
              <a:rPr lang="ru-RU" sz="1971" dirty="0">
                <a:latin typeface="+mn-lt"/>
                <a:ea typeface="+mn-ea"/>
                <a:cs typeface="+mn-cs"/>
                <a:sym typeface="Calibri"/>
              </a:rPr>
              <a:t>земельных участков имеют значительные «прирезки», составляющие более 10% площади, указанной в ЕГРН</a:t>
            </a:r>
          </a:p>
          <a:p>
            <a:pPr algn="l" defTabSz="1001451"/>
            <a:endParaRPr lang="ru-RU" sz="1971" dirty="0">
              <a:latin typeface="+mn-lt"/>
              <a:ea typeface="+mn-ea"/>
              <a:cs typeface="+mn-cs"/>
              <a:sym typeface="Calibri"/>
            </a:endParaRPr>
          </a:p>
          <a:p>
            <a:pPr algn="l" defTabSz="1001451"/>
            <a:r>
              <a:rPr lang="ru-RU" sz="1971" b="1" dirty="0">
                <a:latin typeface="+mn-lt"/>
                <a:ea typeface="+mn-ea"/>
                <a:cs typeface="+mn-cs"/>
                <a:sym typeface="Calibri"/>
              </a:rPr>
              <a:t>6,5 % </a:t>
            </a:r>
            <a:r>
              <a:rPr lang="ru-RU" sz="1971" dirty="0">
                <a:latin typeface="+mn-lt"/>
                <a:ea typeface="+mn-ea"/>
                <a:cs typeface="+mn-cs"/>
                <a:sym typeface="Calibri"/>
              </a:rPr>
              <a:t>общей площади обследованных земельных участков– «самозахваты»</a:t>
            </a:r>
          </a:p>
        </p:txBody>
      </p:sp>
      <p:graphicFrame>
        <p:nvGraphicFramePr>
          <p:cNvPr id="18" name="Таблица 17">
            <a:extLst>
              <a:ext uri="{FF2B5EF4-FFF2-40B4-BE49-F238E27FC236}">
                <a16:creationId xmlns:a16="http://schemas.microsoft.com/office/drawing/2014/main" id="{5A913C02-DA12-4333-9093-8E89C5E127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58940"/>
              </p:ext>
            </p:extLst>
          </p:nvPr>
        </p:nvGraphicFramePr>
        <p:xfrm>
          <a:off x="1028221" y="3425460"/>
          <a:ext cx="7659588" cy="454606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728615">
                  <a:extLst>
                    <a:ext uri="{9D8B030D-6E8A-4147-A177-3AD203B41FA5}">
                      <a16:colId xmlns:a16="http://schemas.microsoft.com/office/drawing/2014/main" val="4096201647"/>
                    </a:ext>
                  </a:extLst>
                </a:gridCol>
                <a:gridCol w="1933334">
                  <a:extLst>
                    <a:ext uri="{9D8B030D-6E8A-4147-A177-3AD203B41FA5}">
                      <a16:colId xmlns:a16="http://schemas.microsoft.com/office/drawing/2014/main" val="1651440107"/>
                    </a:ext>
                  </a:extLst>
                </a:gridCol>
                <a:gridCol w="1997639">
                  <a:extLst>
                    <a:ext uri="{9D8B030D-6E8A-4147-A177-3AD203B41FA5}">
                      <a16:colId xmlns:a16="http://schemas.microsoft.com/office/drawing/2014/main" val="3099313344"/>
                    </a:ext>
                  </a:extLst>
                </a:gridCol>
              </a:tblGrid>
              <a:tr h="7008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effectLst/>
                          <a:latin typeface="+mn-lt"/>
                        </a:rPr>
                        <a:t>Наименование показателя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286" marR="5286" marT="52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>
                          <a:effectLst/>
                          <a:latin typeface="+mn-lt"/>
                        </a:rPr>
                        <a:t>Количество ЗУ 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286" marR="5286" marT="52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effectLst/>
                          <a:latin typeface="+mn-lt"/>
                        </a:rPr>
                        <a:t>Площадь ЗУ, га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286" marR="5286" marT="5286" marB="0" anchor="ctr"/>
                </a:tc>
                <a:extLst>
                  <a:ext uri="{0D108BD9-81ED-4DB2-BD59-A6C34878D82A}">
                    <a16:rowId xmlns:a16="http://schemas.microsoft.com/office/drawing/2014/main" val="1770336028"/>
                  </a:ext>
                </a:extLst>
              </a:tr>
              <a:tr h="8905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Фактическое количество земельных участков</a:t>
                      </a:r>
                    </a:p>
                  </a:txBody>
                  <a:tcPr marL="5286" marR="5286" marT="52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u="none" strike="noStrike" dirty="0">
                          <a:effectLst/>
                          <a:latin typeface="+mn-lt"/>
                        </a:rPr>
                        <a:t>7 807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286" marR="5286" marT="52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u="none" strike="noStrike" dirty="0">
                          <a:effectLst/>
                          <a:latin typeface="+mn-lt"/>
                        </a:rPr>
                        <a:t>1 086,5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286" marR="5286" marT="5286" marB="0" anchor="ctr"/>
                </a:tc>
                <a:extLst>
                  <a:ext uri="{0D108BD9-81ED-4DB2-BD59-A6C34878D82A}">
                    <a16:rowId xmlns:a16="http://schemas.microsoft.com/office/drawing/2014/main" val="332521506"/>
                  </a:ext>
                </a:extLst>
              </a:tr>
              <a:tr h="837346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effectLst/>
                          <a:latin typeface="+mn-lt"/>
                        </a:rPr>
                        <a:t>Земельные участки с признаками «самозахвата»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286" marR="5286" marT="528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827" marR="4827" marT="4827" marB="0" anchor="ctr"/>
                </a:tc>
                <a:extLst>
                  <a:ext uri="{0D108BD9-81ED-4DB2-BD59-A6C34878D82A}">
                    <a16:rowId xmlns:a16="http://schemas.microsoft.com/office/drawing/2014/main" val="931966059"/>
                  </a:ext>
                </a:extLst>
              </a:tr>
              <a:tr h="12828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b="0" i="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Всего земельных участков с признаками «самозахвата»</a:t>
                      </a:r>
                    </a:p>
                  </a:txBody>
                  <a:tcPr marL="5286" marR="5286" marT="52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3 306</a:t>
                      </a:r>
                    </a:p>
                  </a:txBody>
                  <a:tcPr marL="5286" marR="5286" marT="52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70,2</a:t>
                      </a:r>
                    </a:p>
                  </a:txBody>
                  <a:tcPr marL="5286" marR="5286" marT="5286" marB="0" anchor="ctr"/>
                </a:tc>
                <a:extLst>
                  <a:ext uri="{0D108BD9-81ED-4DB2-BD59-A6C34878D82A}">
                    <a16:rowId xmlns:a16="http://schemas.microsoft.com/office/drawing/2014/main" val="72692395"/>
                  </a:ext>
                </a:extLst>
              </a:tr>
              <a:tr h="8345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b="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Самозахват более 10% площади, указанной в ЕГРН</a:t>
                      </a:r>
                      <a:endParaRPr lang="ru-RU" sz="2200" b="0" i="0" u="none" strike="noStrike" dirty="0">
                        <a:solidFill>
                          <a:schemeClr val="accent4"/>
                        </a:solidFill>
                        <a:effectLst/>
                        <a:latin typeface="+mn-lt"/>
                      </a:endParaRPr>
                    </a:p>
                  </a:txBody>
                  <a:tcPr marL="5286" marR="5286" marT="52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668</a:t>
                      </a:r>
                      <a:endParaRPr lang="ru-RU" sz="2200" b="1" i="0" u="none" strike="noStrike" dirty="0">
                        <a:solidFill>
                          <a:schemeClr val="accent4"/>
                        </a:solidFill>
                        <a:effectLst/>
                        <a:latin typeface="+mn-lt"/>
                      </a:endParaRPr>
                    </a:p>
                  </a:txBody>
                  <a:tcPr marL="5286" marR="5286" marT="52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30,9</a:t>
                      </a:r>
                      <a:endParaRPr lang="ru-RU" sz="2200" b="1" i="0" u="none" strike="noStrike" dirty="0">
                        <a:solidFill>
                          <a:schemeClr val="accent4"/>
                        </a:solidFill>
                        <a:effectLst/>
                        <a:latin typeface="+mn-lt"/>
                      </a:endParaRPr>
                    </a:p>
                  </a:txBody>
                  <a:tcPr marL="5286" marR="5286" marT="5286" marB="0" anchor="ctr"/>
                </a:tc>
                <a:extLst>
                  <a:ext uri="{0D108BD9-81ED-4DB2-BD59-A6C34878D82A}">
                    <a16:rowId xmlns:a16="http://schemas.microsoft.com/office/drawing/2014/main" val="1236484610"/>
                  </a:ext>
                </a:extLst>
              </a:tr>
            </a:tbl>
          </a:graphicData>
        </a:graphic>
      </p:graphicFrame>
      <p:sp>
        <p:nvSpPr>
          <p:cNvPr id="12" name="Shape 237">
            <a:extLst>
              <a:ext uri="{FF2B5EF4-FFF2-40B4-BE49-F238E27FC236}">
                <a16:creationId xmlns:a16="http://schemas.microsoft.com/office/drawing/2014/main" id="{FCF3A613-87EE-4A49-8585-4CE5186FE3EE}"/>
              </a:ext>
            </a:extLst>
          </p:cNvPr>
          <p:cNvSpPr/>
          <p:nvPr/>
        </p:nvSpPr>
        <p:spPr>
          <a:xfrm rot="16200000">
            <a:off x="11236242" y="7304362"/>
            <a:ext cx="2439096" cy="412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5636" tIns="55636" rIns="55636" bIns="55636">
            <a:normAutofit/>
          </a:bodyPr>
          <a:lstStyle/>
          <a:p>
            <a:pPr algn="just" defTabSz="500725">
              <a:lnSpc>
                <a:spcPct val="120000"/>
              </a:lnSpc>
              <a:defRPr sz="1300">
                <a:latin typeface="Calibri"/>
                <a:ea typeface="Calibri"/>
                <a:cs typeface="Calibri"/>
                <a:sym typeface="Calibri"/>
              </a:defRPr>
            </a:pPr>
            <a:r>
              <a:rPr sz="1424" dirty="0">
                <a:solidFill>
                  <a:srgbClr val="F57134"/>
                </a:solidFill>
              </a:rPr>
              <a:t>www.aviarobots.ru</a:t>
            </a:r>
            <a:r>
              <a:rPr lang="ru-RU" sz="1424" dirty="0">
                <a:solidFill>
                  <a:srgbClr val="F57134"/>
                </a:solidFill>
              </a:rPr>
              <a:t>	</a:t>
            </a:r>
            <a:endParaRPr sz="1424" dirty="0"/>
          </a:p>
        </p:txBody>
      </p:sp>
      <p:pic>
        <p:nvPicPr>
          <p:cNvPr id="13" name="pasted-image.pdf" descr="pasted-image.pdf">
            <a:extLst>
              <a:ext uri="{FF2B5EF4-FFF2-40B4-BE49-F238E27FC236}">
                <a16:creationId xmlns:a16="http://schemas.microsoft.com/office/drawing/2014/main" id="{E6B5C1ED-65D2-4E06-A5D1-967B9068D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881923" y="654845"/>
            <a:ext cx="2751572" cy="63347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351045320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Прямоугольник 5"/>
          <p:cNvSpPr txBox="1"/>
          <p:nvPr/>
        </p:nvSpPr>
        <p:spPr>
          <a:xfrm>
            <a:off x="972000" y="1764000"/>
            <a:ext cx="11256535" cy="775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069" tIns="50069" rIns="50069" bIns="50069">
            <a:spAutoFit/>
          </a:bodyPr>
          <a:lstStyle/>
          <a:p>
            <a:pPr algn="just" defTabSz="1558723">
              <a:spcBef>
                <a:spcPts val="1826"/>
              </a:spcBef>
              <a:buClr>
                <a:srgbClr val="FF6700"/>
              </a:buClr>
              <a:buSzPct val="100000"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sz="2192" b="1" dirty="0"/>
              <a:t>Выявление несоответствий фактических площадей и границ земельных участков сведениям ЕГРН в населенных пунктах</a:t>
            </a:r>
            <a:endParaRPr sz="2192" b="1" dirty="0"/>
          </a:p>
        </p:txBody>
      </p:sp>
      <p:sp>
        <p:nvSpPr>
          <p:cNvPr id="230" name="Сельскохозяйственные задачи  решаемые с применением беспилотных комплексов"/>
          <p:cNvSpPr txBox="1"/>
          <p:nvPr/>
        </p:nvSpPr>
        <p:spPr>
          <a:xfrm>
            <a:off x="6279588" y="839681"/>
            <a:ext cx="6965732" cy="730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5020" tIns="65020" rIns="65020" bIns="65020">
            <a:spAutoFit/>
          </a:bodyPr>
          <a:lstStyle/>
          <a:p>
            <a:pPr defTabSz="1472125">
              <a:defRPr sz="1600" b="1">
                <a:solidFill>
                  <a:srgbClr val="9411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948" dirty="0"/>
              <a:t>ВЫ ПОЛУЧИТЕ ДОПОЛНИТЕЛЬНЫЕ </a:t>
            </a:r>
            <a:endParaRPr lang="ru-RU" sz="1948" dirty="0"/>
          </a:p>
          <a:p>
            <a:pPr defTabSz="1472125">
              <a:defRPr sz="1600" b="1">
                <a:solidFill>
                  <a:srgbClr val="9411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948" dirty="0"/>
              <a:t>ПОСТУПЛЕНИЯ В БЮДЖЕТ</a:t>
            </a:r>
          </a:p>
        </p:txBody>
      </p:sp>
      <p:sp>
        <p:nvSpPr>
          <p:cNvPr id="231" name="Рост"/>
          <p:cNvSpPr/>
          <p:nvPr/>
        </p:nvSpPr>
        <p:spPr>
          <a:xfrm>
            <a:off x="5579229" y="729004"/>
            <a:ext cx="907863" cy="7021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6" h="21598" extrusionOk="0">
                <a:moveTo>
                  <a:pt x="21464" y="6"/>
                </a:moveTo>
                <a:cubicBezTo>
                  <a:pt x="21442" y="-2"/>
                  <a:pt x="21417" y="-2"/>
                  <a:pt x="21392" y="8"/>
                </a:cubicBezTo>
                <a:lnTo>
                  <a:pt x="18267" y="1242"/>
                </a:lnTo>
                <a:cubicBezTo>
                  <a:pt x="18161" y="1283"/>
                  <a:pt x="18132" y="1450"/>
                  <a:pt x="18212" y="1547"/>
                </a:cubicBezTo>
                <a:lnTo>
                  <a:pt x="18753" y="2202"/>
                </a:lnTo>
                <a:cubicBezTo>
                  <a:pt x="18809" y="2274"/>
                  <a:pt x="18815" y="2386"/>
                  <a:pt x="18759" y="2459"/>
                </a:cubicBezTo>
                <a:lnTo>
                  <a:pt x="13208" y="10155"/>
                </a:lnTo>
                <a:cubicBezTo>
                  <a:pt x="13152" y="10227"/>
                  <a:pt x="13058" y="10235"/>
                  <a:pt x="13002" y="10155"/>
                </a:cubicBezTo>
                <a:lnTo>
                  <a:pt x="9056" y="4932"/>
                </a:lnTo>
                <a:cubicBezTo>
                  <a:pt x="9000" y="4859"/>
                  <a:pt x="8907" y="4859"/>
                  <a:pt x="8851" y="4932"/>
                </a:cubicBezTo>
                <a:lnTo>
                  <a:pt x="39" y="17166"/>
                </a:lnTo>
                <a:cubicBezTo>
                  <a:pt x="-17" y="17238"/>
                  <a:pt x="-11" y="17350"/>
                  <a:pt x="45" y="17423"/>
                </a:cubicBezTo>
                <a:lnTo>
                  <a:pt x="941" y="18503"/>
                </a:lnTo>
                <a:cubicBezTo>
                  <a:pt x="997" y="18576"/>
                  <a:pt x="1084" y="18568"/>
                  <a:pt x="1140" y="18495"/>
                </a:cubicBezTo>
                <a:lnTo>
                  <a:pt x="8877" y="7770"/>
                </a:lnTo>
                <a:cubicBezTo>
                  <a:pt x="8933" y="7697"/>
                  <a:pt x="9025" y="7689"/>
                  <a:pt x="9081" y="7770"/>
                </a:cubicBezTo>
                <a:lnTo>
                  <a:pt x="13047" y="13016"/>
                </a:lnTo>
                <a:cubicBezTo>
                  <a:pt x="13103" y="13096"/>
                  <a:pt x="13201" y="13089"/>
                  <a:pt x="13251" y="13008"/>
                </a:cubicBezTo>
                <a:lnTo>
                  <a:pt x="13706" y="12315"/>
                </a:lnTo>
                <a:lnTo>
                  <a:pt x="19848" y="3796"/>
                </a:lnTo>
                <a:cubicBezTo>
                  <a:pt x="19904" y="3723"/>
                  <a:pt x="19992" y="3716"/>
                  <a:pt x="20048" y="3788"/>
                </a:cubicBezTo>
                <a:lnTo>
                  <a:pt x="20589" y="4441"/>
                </a:lnTo>
                <a:cubicBezTo>
                  <a:pt x="20670" y="4537"/>
                  <a:pt x="20802" y="4490"/>
                  <a:pt x="20826" y="4353"/>
                </a:cubicBezTo>
                <a:lnTo>
                  <a:pt x="21560" y="235"/>
                </a:lnTo>
                <a:cubicBezTo>
                  <a:pt x="21583" y="126"/>
                  <a:pt x="21533" y="30"/>
                  <a:pt x="21464" y="6"/>
                </a:cubicBezTo>
                <a:close/>
                <a:moveTo>
                  <a:pt x="20260" y="5385"/>
                </a:moveTo>
                <a:cubicBezTo>
                  <a:pt x="20232" y="5392"/>
                  <a:pt x="20204" y="5410"/>
                  <a:pt x="20179" y="5440"/>
                </a:cubicBezTo>
                <a:lnTo>
                  <a:pt x="17857" y="8656"/>
                </a:lnTo>
                <a:lnTo>
                  <a:pt x="17347" y="9429"/>
                </a:lnTo>
                <a:cubicBezTo>
                  <a:pt x="17328" y="9462"/>
                  <a:pt x="17316" y="9510"/>
                  <a:pt x="17316" y="9550"/>
                </a:cubicBezTo>
                <a:lnTo>
                  <a:pt x="17316" y="21412"/>
                </a:lnTo>
                <a:cubicBezTo>
                  <a:pt x="17316" y="21516"/>
                  <a:pt x="17377" y="21598"/>
                  <a:pt x="17458" y="21598"/>
                </a:cubicBezTo>
                <a:lnTo>
                  <a:pt x="20290" y="21598"/>
                </a:lnTo>
                <a:cubicBezTo>
                  <a:pt x="20371" y="21598"/>
                  <a:pt x="20434" y="21516"/>
                  <a:pt x="20434" y="21412"/>
                </a:cubicBezTo>
                <a:lnTo>
                  <a:pt x="20434" y="5561"/>
                </a:lnTo>
                <a:cubicBezTo>
                  <a:pt x="20434" y="5440"/>
                  <a:pt x="20346" y="5364"/>
                  <a:pt x="20260" y="5385"/>
                </a:cubicBezTo>
                <a:close/>
                <a:moveTo>
                  <a:pt x="9174" y="9548"/>
                </a:moveTo>
                <a:cubicBezTo>
                  <a:pt x="9094" y="9530"/>
                  <a:pt x="9007" y="9606"/>
                  <a:pt x="9007" y="9727"/>
                </a:cubicBezTo>
                <a:lnTo>
                  <a:pt x="9007" y="21412"/>
                </a:lnTo>
                <a:cubicBezTo>
                  <a:pt x="9007" y="21516"/>
                  <a:pt x="9068" y="21598"/>
                  <a:pt x="9149" y="21598"/>
                </a:cubicBezTo>
                <a:lnTo>
                  <a:pt x="11981" y="21598"/>
                </a:lnTo>
                <a:cubicBezTo>
                  <a:pt x="12062" y="21598"/>
                  <a:pt x="12125" y="21516"/>
                  <a:pt x="12125" y="21412"/>
                </a:cubicBezTo>
                <a:lnTo>
                  <a:pt x="12125" y="13474"/>
                </a:lnTo>
                <a:cubicBezTo>
                  <a:pt x="12125" y="13426"/>
                  <a:pt x="12113" y="13386"/>
                  <a:pt x="12082" y="13345"/>
                </a:cubicBezTo>
                <a:lnTo>
                  <a:pt x="9250" y="9598"/>
                </a:lnTo>
                <a:cubicBezTo>
                  <a:pt x="9228" y="9570"/>
                  <a:pt x="9201" y="9554"/>
                  <a:pt x="9174" y="9548"/>
                </a:cubicBezTo>
                <a:close/>
                <a:moveTo>
                  <a:pt x="16102" y="10653"/>
                </a:moveTo>
                <a:cubicBezTo>
                  <a:pt x="16074" y="10659"/>
                  <a:pt x="16045" y="10676"/>
                  <a:pt x="16021" y="10704"/>
                </a:cubicBezTo>
                <a:lnTo>
                  <a:pt x="13700" y="13917"/>
                </a:lnTo>
                <a:lnTo>
                  <a:pt x="13189" y="14693"/>
                </a:lnTo>
                <a:cubicBezTo>
                  <a:pt x="13170" y="14725"/>
                  <a:pt x="13158" y="14773"/>
                  <a:pt x="13158" y="14814"/>
                </a:cubicBezTo>
                <a:lnTo>
                  <a:pt x="13158" y="21412"/>
                </a:lnTo>
                <a:cubicBezTo>
                  <a:pt x="13158" y="21516"/>
                  <a:pt x="13221" y="21598"/>
                  <a:pt x="13301" y="21598"/>
                </a:cubicBezTo>
                <a:lnTo>
                  <a:pt x="16133" y="21598"/>
                </a:lnTo>
                <a:cubicBezTo>
                  <a:pt x="16214" y="21598"/>
                  <a:pt x="16275" y="21516"/>
                  <a:pt x="16275" y="21412"/>
                </a:cubicBezTo>
                <a:lnTo>
                  <a:pt x="16275" y="10832"/>
                </a:lnTo>
                <a:cubicBezTo>
                  <a:pt x="16275" y="10711"/>
                  <a:pt x="16188" y="10636"/>
                  <a:pt x="16102" y="10653"/>
                </a:cubicBezTo>
                <a:close/>
                <a:moveTo>
                  <a:pt x="7801" y="10923"/>
                </a:moveTo>
                <a:cubicBezTo>
                  <a:pt x="7774" y="10930"/>
                  <a:pt x="7747" y="10946"/>
                  <a:pt x="7725" y="10976"/>
                </a:cubicBezTo>
                <a:lnTo>
                  <a:pt x="4894" y="14902"/>
                </a:lnTo>
                <a:cubicBezTo>
                  <a:pt x="4869" y="14934"/>
                  <a:pt x="4855" y="14974"/>
                  <a:pt x="4855" y="15023"/>
                </a:cubicBezTo>
                <a:lnTo>
                  <a:pt x="4855" y="21412"/>
                </a:lnTo>
                <a:cubicBezTo>
                  <a:pt x="4855" y="21516"/>
                  <a:pt x="4918" y="21598"/>
                  <a:pt x="4999" y="21598"/>
                </a:cubicBezTo>
                <a:lnTo>
                  <a:pt x="7830" y="21598"/>
                </a:lnTo>
                <a:cubicBezTo>
                  <a:pt x="7911" y="21598"/>
                  <a:pt x="7974" y="21516"/>
                  <a:pt x="7974" y="21412"/>
                </a:cubicBezTo>
                <a:lnTo>
                  <a:pt x="7974" y="11097"/>
                </a:lnTo>
                <a:cubicBezTo>
                  <a:pt x="7974" y="10976"/>
                  <a:pt x="7884" y="10902"/>
                  <a:pt x="7801" y="10923"/>
                </a:cubicBezTo>
                <a:close/>
                <a:moveTo>
                  <a:pt x="3680" y="16498"/>
                </a:moveTo>
                <a:cubicBezTo>
                  <a:pt x="3652" y="16505"/>
                  <a:pt x="3626" y="16524"/>
                  <a:pt x="3604" y="16554"/>
                </a:cubicBezTo>
                <a:lnTo>
                  <a:pt x="772" y="20477"/>
                </a:lnTo>
                <a:cubicBezTo>
                  <a:pt x="747" y="20510"/>
                  <a:pt x="735" y="20550"/>
                  <a:pt x="735" y="20598"/>
                </a:cubicBezTo>
                <a:lnTo>
                  <a:pt x="735" y="21412"/>
                </a:lnTo>
                <a:cubicBezTo>
                  <a:pt x="735" y="21516"/>
                  <a:pt x="798" y="21598"/>
                  <a:pt x="879" y="21598"/>
                </a:cubicBezTo>
                <a:lnTo>
                  <a:pt x="3711" y="21598"/>
                </a:lnTo>
                <a:cubicBezTo>
                  <a:pt x="3792" y="21598"/>
                  <a:pt x="3853" y="21516"/>
                  <a:pt x="3853" y="21412"/>
                </a:cubicBezTo>
                <a:lnTo>
                  <a:pt x="3853" y="16682"/>
                </a:lnTo>
                <a:cubicBezTo>
                  <a:pt x="3853" y="16555"/>
                  <a:pt x="3762" y="16478"/>
                  <a:pt x="3680" y="16498"/>
                </a:cubicBezTo>
                <a:close/>
              </a:path>
            </a:pathLst>
          </a:custGeom>
          <a:gradFill>
            <a:gsLst>
              <a:gs pos="0">
                <a:srgbClr val="FF953E"/>
              </a:gs>
              <a:gs pos="100000">
                <a:schemeClr val="accent6">
                  <a:hueOff val="-456778"/>
                  <a:satOff val="8290"/>
                  <a:lumOff val="24503"/>
                </a:schemeClr>
              </a:gs>
            </a:gsLst>
            <a:lin ang="16200000"/>
          </a:gradFill>
          <a:ln w="12700">
            <a:solidFill>
              <a:srgbClr val="941100"/>
            </a:solidFill>
          </a:ln>
          <a:effectLst>
            <a:outerShdw blurRad="25400" dist="12700" dir="5400000" rotWithShape="0">
              <a:srgbClr val="000000">
                <a:alpha val="35000"/>
              </a:srgbClr>
            </a:outerShdw>
          </a:effectLst>
        </p:spPr>
        <p:txBody>
          <a:bodyPr lIns="50069" tIns="50069" rIns="50069" bIns="5006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4383"/>
          </a:p>
        </p:txBody>
      </p:sp>
      <p:sp>
        <p:nvSpPr>
          <p:cNvPr id="233" name="Сельскохозяйственные задачи  решаемые с применением беспилотных комплексов"/>
          <p:cNvSpPr txBox="1"/>
          <p:nvPr/>
        </p:nvSpPr>
        <p:spPr>
          <a:xfrm>
            <a:off x="1191428" y="4156720"/>
            <a:ext cx="5628269" cy="292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5021" tIns="65021" rIns="65021" bIns="65021">
            <a:spAutoFit/>
          </a:bodyPr>
          <a:lstStyle>
            <a:lvl1pPr>
              <a:lnSpc>
                <a:spcPct val="110000"/>
              </a:lnSpc>
              <a:defRPr sz="13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defTabSz="1558723">
              <a:lnSpc>
                <a:spcPct val="100000"/>
              </a:lnSpc>
              <a:spcBef>
                <a:spcPts val="1826"/>
              </a:spcBef>
              <a:buClr>
                <a:srgbClr val="FF6700"/>
              </a:buClr>
              <a:buSzPct val="100000"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sz="1948" b="1" dirty="0"/>
              <a:t>Позволяют:</a:t>
            </a:r>
            <a:endParaRPr lang="ru-RU" sz="1948" dirty="0">
              <a:latin typeface="Open Sans Light"/>
              <a:sym typeface="Calibri"/>
            </a:endParaRPr>
          </a:p>
          <a:p>
            <a:pPr marL="309270" indent="-309270" defTabSz="1558723">
              <a:lnSpc>
                <a:spcPct val="100000"/>
              </a:lnSpc>
              <a:spcBef>
                <a:spcPts val="1826"/>
              </a:spcBef>
              <a:buClr>
                <a:srgbClr val="FF6700"/>
              </a:buClr>
              <a:buSzPct val="100000"/>
              <a:buFont typeface="Segoe UI Light"/>
              <a:buChar char="•"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sz="1948" dirty="0">
                <a:latin typeface="Open Sans Light"/>
                <a:sym typeface="Calibri"/>
              </a:rPr>
              <a:t>выполнить аэрофотосъёмку местности площадью 250 га и создать высокоточный цифровой ортофотоплан</a:t>
            </a:r>
          </a:p>
          <a:p>
            <a:pPr marL="309270" indent="-309270" defTabSz="1558723">
              <a:lnSpc>
                <a:spcPct val="100000"/>
              </a:lnSpc>
              <a:spcBef>
                <a:spcPts val="1826"/>
              </a:spcBef>
              <a:buClr>
                <a:srgbClr val="FF6700"/>
              </a:buClr>
              <a:buSzPct val="100000"/>
              <a:buFont typeface="Segoe UI Light"/>
              <a:buChar char="•"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ru-RU" sz="1948" dirty="0">
              <a:latin typeface="Open Sans Light"/>
              <a:sym typeface="Calibri"/>
            </a:endParaRPr>
          </a:p>
          <a:p>
            <a:pPr marL="309270" indent="-309270" defTabSz="1558723">
              <a:lnSpc>
                <a:spcPct val="100000"/>
              </a:lnSpc>
              <a:spcBef>
                <a:spcPts val="1826"/>
              </a:spcBef>
              <a:buClr>
                <a:srgbClr val="FF6700"/>
              </a:buClr>
              <a:buSzPct val="100000"/>
              <a:buFont typeface="Segoe UI Light"/>
              <a:buChar char="•"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sz="1948" dirty="0">
                <a:latin typeface="Open Sans Light"/>
                <a:sym typeface="Calibri"/>
              </a:rPr>
              <a:t>получить координаты фактических границ более 1500 земельных участков</a:t>
            </a:r>
          </a:p>
        </p:txBody>
      </p:sp>
      <p:sp>
        <p:nvSpPr>
          <p:cNvPr id="12" name="Прямоугольник 5">
            <a:extLst>
              <a:ext uri="{FF2B5EF4-FFF2-40B4-BE49-F238E27FC236}">
                <a16:creationId xmlns:a16="http://schemas.microsoft.com/office/drawing/2014/main" id="{C9AC45D9-F318-4729-8102-64FBD9A54093}"/>
              </a:ext>
            </a:extLst>
          </p:cNvPr>
          <p:cNvSpPr txBox="1"/>
          <p:nvPr/>
        </p:nvSpPr>
        <p:spPr>
          <a:xfrm>
            <a:off x="990554" y="3025951"/>
            <a:ext cx="11256535" cy="439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069" tIns="50069" rIns="50069" bIns="50069">
            <a:spAutoFit/>
          </a:bodyPr>
          <a:lstStyle/>
          <a:p>
            <a:pPr algn="just" defTabSz="1558723">
              <a:spcBef>
                <a:spcPts val="1826"/>
              </a:spcBef>
              <a:buClr>
                <a:srgbClr val="FF6700"/>
              </a:buClr>
              <a:buSzPct val="100000"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sz="2200" b="1" dirty="0"/>
              <a:t>наш опыт показывает, что каждые затраченные 100 тыс. рублей :</a:t>
            </a:r>
            <a:endParaRPr sz="2200" b="1" dirty="0"/>
          </a:p>
        </p:txBody>
      </p:sp>
      <p:sp>
        <p:nvSpPr>
          <p:cNvPr id="16" name="Сельскохозяйственные задачи  решаемые с применением беспилотных комплексов">
            <a:extLst>
              <a:ext uri="{FF2B5EF4-FFF2-40B4-BE49-F238E27FC236}">
                <a16:creationId xmlns:a16="http://schemas.microsoft.com/office/drawing/2014/main" id="{AC5833EC-D9B6-4932-A633-115B431FA164}"/>
              </a:ext>
            </a:extLst>
          </p:cNvPr>
          <p:cNvSpPr txBox="1"/>
          <p:nvPr/>
        </p:nvSpPr>
        <p:spPr>
          <a:xfrm>
            <a:off x="6737466" y="3637294"/>
            <a:ext cx="5628269" cy="5195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5021" tIns="65021" rIns="65021" bIns="65021">
            <a:spAutoFit/>
          </a:bodyPr>
          <a:lstStyle>
            <a:lvl1pPr>
              <a:lnSpc>
                <a:spcPct val="110000"/>
              </a:lnSpc>
              <a:defRPr sz="13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endParaRPr lang="ru-RU" sz="1583" dirty="0"/>
          </a:p>
          <a:p>
            <a:pPr defTabSz="1558723">
              <a:lnSpc>
                <a:spcPct val="100000"/>
              </a:lnSpc>
              <a:spcBef>
                <a:spcPts val="1826"/>
              </a:spcBef>
              <a:buClr>
                <a:srgbClr val="FF6700"/>
              </a:buClr>
              <a:buSzPct val="100000"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sz="1948" b="1" dirty="0">
                <a:sym typeface="Calibri"/>
              </a:rPr>
              <a:t>Выявить:</a:t>
            </a:r>
          </a:p>
          <a:p>
            <a:pPr marL="309270" indent="-309270" defTabSz="1558723">
              <a:lnSpc>
                <a:spcPct val="100000"/>
              </a:lnSpc>
              <a:spcBef>
                <a:spcPts val="1826"/>
              </a:spcBef>
              <a:buClr>
                <a:srgbClr val="FF6700"/>
              </a:buClr>
              <a:buSzPct val="100000"/>
              <a:buFont typeface="Segoe UI Light"/>
              <a:buChar char="•"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sz="1948" dirty="0">
                <a:latin typeface="Open Sans Light"/>
                <a:sym typeface="Calibri"/>
              </a:rPr>
              <a:t>100 земельных  участков с «прирезками», составляющими более 10% площади участка по сведениям ЕГРН</a:t>
            </a:r>
          </a:p>
          <a:p>
            <a:pPr marL="309270" indent="-309270" defTabSz="1558723">
              <a:lnSpc>
                <a:spcPct val="100000"/>
              </a:lnSpc>
              <a:spcBef>
                <a:spcPts val="1826"/>
              </a:spcBef>
              <a:buClr>
                <a:srgbClr val="FF6700"/>
              </a:buClr>
              <a:buSzPct val="100000"/>
              <a:buFont typeface="Segoe UI Light"/>
              <a:buChar char="•"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sz="1948" dirty="0">
                <a:latin typeface="Open Sans Light"/>
                <a:sym typeface="Calibri"/>
              </a:rPr>
              <a:t>50 000 </a:t>
            </a:r>
            <a:r>
              <a:rPr lang="ru-RU" sz="1948" dirty="0" err="1">
                <a:latin typeface="Open Sans Light"/>
                <a:sym typeface="Calibri"/>
              </a:rPr>
              <a:t>кв.м</a:t>
            </a:r>
            <a:r>
              <a:rPr lang="ru-RU" sz="1948" dirty="0">
                <a:latin typeface="Open Sans Light"/>
                <a:sym typeface="Calibri"/>
              </a:rPr>
              <a:t>. самовольно занятых площадей;</a:t>
            </a:r>
          </a:p>
          <a:p>
            <a:pPr marL="309270" indent="-309270" defTabSz="1558723">
              <a:lnSpc>
                <a:spcPct val="100000"/>
              </a:lnSpc>
              <a:spcBef>
                <a:spcPts val="1826"/>
              </a:spcBef>
              <a:buClr>
                <a:srgbClr val="FF6700"/>
              </a:buClr>
              <a:buSzPct val="100000"/>
              <a:buFont typeface="Segoe UI Light"/>
              <a:buChar char="•"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sz="1948" dirty="0">
                <a:latin typeface="Open Sans Light"/>
                <a:sym typeface="Calibri"/>
              </a:rPr>
              <a:t>3</a:t>
            </a:r>
            <a:r>
              <a:rPr lang="en-US" sz="1948" dirty="0">
                <a:latin typeface="Open Sans Light"/>
                <a:sym typeface="Calibri"/>
              </a:rPr>
              <a:t>00 </a:t>
            </a:r>
            <a:r>
              <a:rPr lang="ru-RU" sz="1948" dirty="0">
                <a:latin typeface="Open Sans Light"/>
                <a:sym typeface="Calibri"/>
              </a:rPr>
              <a:t>неучтенных земельных участков общей площадью порядка 300 тыс. </a:t>
            </a:r>
            <a:r>
              <a:rPr lang="ru-RU" sz="1948" dirty="0" err="1">
                <a:latin typeface="Open Sans Light"/>
                <a:sym typeface="Calibri"/>
              </a:rPr>
              <a:t>кв.м</a:t>
            </a:r>
            <a:r>
              <a:rPr lang="ru-RU" sz="1948" dirty="0">
                <a:latin typeface="Open Sans Light"/>
                <a:sym typeface="Calibri"/>
              </a:rPr>
              <a:t>.</a:t>
            </a:r>
          </a:p>
          <a:p>
            <a:pPr marL="309270" indent="-309270" defTabSz="1558723">
              <a:lnSpc>
                <a:spcPct val="100000"/>
              </a:lnSpc>
              <a:spcBef>
                <a:spcPts val="1826"/>
              </a:spcBef>
              <a:buClr>
                <a:srgbClr val="FF6700"/>
              </a:buClr>
              <a:buSzPct val="100000"/>
              <a:buFont typeface="Segoe UI Light"/>
              <a:buChar char="•"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ru-RU" sz="1461" dirty="0">
              <a:latin typeface="Open Sans Light"/>
              <a:sym typeface="Calibri"/>
            </a:endParaRPr>
          </a:p>
          <a:p>
            <a:endParaRPr lang="ru-RU" sz="1583" dirty="0"/>
          </a:p>
          <a:p>
            <a:endParaRPr lang="ru-RU" sz="1583" dirty="0"/>
          </a:p>
          <a:p>
            <a:endParaRPr lang="ru-RU" sz="1583" dirty="0"/>
          </a:p>
          <a:p>
            <a:endParaRPr lang="ru-RU" sz="1583" dirty="0"/>
          </a:p>
          <a:p>
            <a:endParaRPr sz="1583" dirty="0"/>
          </a:p>
        </p:txBody>
      </p:sp>
      <p:sp>
        <p:nvSpPr>
          <p:cNvPr id="18" name="Сельскохозяйственные задачи  решаемые с применением беспилотных комплексов">
            <a:extLst>
              <a:ext uri="{FF2B5EF4-FFF2-40B4-BE49-F238E27FC236}">
                <a16:creationId xmlns:a16="http://schemas.microsoft.com/office/drawing/2014/main" id="{112FA323-29C7-4A13-9CC2-90581CED0953}"/>
              </a:ext>
            </a:extLst>
          </p:cNvPr>
          <p:cNvSpPr txBox="1"/>
          <p:nvPr/>
        </p:nvSpPr>
        <p:spPr>
          <a:xfrm>
            <a:off x="1188003" y="8119986"/>
            <a:ext cx="11059086" cy="64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5021" tIns="65021" rIns="65021" bIns="65021">
            <a:spAutoFit/>
          </a:bodyPr>
          <a:lstStyle>
            <a:lvl1pPr>
              <a:lnSpc>
                <a:spcPct val="110000"/>
              </a:lnSpc>
              <a:defRPr sz="13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algn="l"/>
            <a:r>
              <a:rPr lang="ru-RU" sz="1583" dirty="0"/>
              <a:t>*На слайде приведены средние значения величин, полученные по опыту выполнения аналогичных  работ  на землях поселений</a:t>
            </a:r>
          </a:p>
        </p:txBody>
      </p:sp>
      <p:sp>
        <p:nvSpPr>
          <p:cNvPr id="13" name="Shape 237">
            <a:extLst>
              <a:ext uri="{FF2B5EF4-FFF2-40B4-BE49-F238E27FC236}">
                <a16:creationId xmlns:a16="http://schemas.microsoft.com/office/drawing/2014/main" id="{EEE08004-73A2-481E-AF30-4F5F9444F147}"/>
              </a:ext>
            </a:extLst>
          </p:cNvPr>
          <p:cNvSpPr/>
          <p:nvPr/>
        </p:nvSpPr>
        <p:spPr>
          <a:xfrm rot="16200000">
            <a:off x="11236242" y="7304362"/>
            <a:ext cx="2439096" cy="412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5636" tIns="55636" rIns="55636" bIns="55636">
            <a:normAutofit/>
          </a:bodyPr>
          <a:lstStyle/>
          <a:p>
            <a:pPr algn="just" defTabSz="500725">
              <a:lnSpc>
                <a:spcPct val="120000"/>
              </a:lnSpc>
              <a:defRPr sz="1300">
                <a:latin typeface="Calibri"/>
                <a:ea typeface="Calibri"/>
                <a:cs typeface="Calibri"/>
                <a:sym typeface="Calibri"/>
              </a:defRPr>
            </a:pPr>
            <a:r>
              <a:rPr sz="1424" dirty="0">
                <a:solidFill>
                  <a:srgbClr val="F57134"/>
                </a:solidFill>
              </a:rPr>
              <a:t>www.aviarobots.ru</a:t>
            </a:r>
            <a:r>
              <a:rPr lang="ru-RU" sz="1424" dirty="0">
                <a:solidFill>
                  <a:srgbClr val="F57134"/>
                </a:solidFill>
              </a:rPr>
              <a:t>	</a:t>
            </a:r>
            <a:endParaRPr sz="1424" dirty="0"/>
          </a:p>
        </p:txBody>
      </p:sp>
      <p:pic>
        <p:nvPicPr>
          <p:cNvPr id="14" name="pasted-image.pdf" descr="pasted-image.pdf">
            <a:extLst>
              <a:ext uri="{FF2B5EF4-FFF2-40B4-BE49-F238E27FC236}">
                <a16:creationId xmlns:a16="http://schemas.microsoft.com/office/drawing/2014/main" id="{4864258B-4443-43F5-8534-86D4DF4776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881923" y="654845"/>
            <a:ext cx="2751572" cy="63347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42995938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Прямоугольник 5"/>
          <p:cNvSpPr txBox="1"/>
          <p:nvPr/>
        </p:nvSpPr>
        <p:spPr>
          <a:xfrm>
            <a:off x="972000" y="1764000"/>
            <a:ext cx="11256535" cy="5764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069" tIns="50069" rIns="50069" bIns="50069">
            <a:spAutoFit/>
          </a:bodyPr>
          <a:lstStyle/>
          <a:p>
            <a:pPr algn="just" defTabSz="1558723">
              <a:spcBef>
                <a:spcPts val="1826"/>
              </a:spcBef>
              <a:buClr>
                <a:srgbClr val="FF6700"/>
              </a:buClr>
              <a:buSzPct val="100000"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sz="2192" b="1" dirty="0"/>
              <a:t>По самым скромным подсчетам, результат работ стоимостью 100 тыс. рублей  позволяет получить: </a:t>
            </a:r>
          </a:p>
          <a:p>
            <a:pPr algn="just" defTabSz="1558723">
              <a:spcBef>
                <a:spcPts val="1826"/>
              </a:spcBef>
              <a:buClr>
                <a:srgbClr val="FF6700"/>
              </a:buClr>
              <a:buSzPct val="100000"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sz="2192" b="1" dirty="0"/>
              <a:t>1. Единовременные поступления в бюджет в размере 1 250 000 рублей, в том числе:</a:t>
            </a:r>
          </a:p>
          <a:p>
            <a:pPr algn="just" defTabSz="1558723">
              <a:spcBef>
                <a:spcPts val="1826"/>
              </a:spcBef>
              <a:buClr>
                <a:srgbClr val="FF6700"/>
              </a:buClr>
              <a:buSzPct val="100000"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ru-RU" sz="2192" b="1" dirty="0"/>
          </a:p>
          <a:p>
            <a:pPr algn="just" defTabSz="1558723">
              <a:spcBef>
                <a:spcPts val="1826"/>
              </a:spcBef>
              <a:buClr>
                <a:srgbClr val="FF6700"/>
              </a:buClr>
              <a:buSzPct val="100000"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sz="2192" dirty="0"/>
              <a:t>500 000 рублей штрафов за самовольное занятие ЗУ ( 100 участков по 5000 руб.*)</a:t>
            </a:r>
          </a:p>
          <a:p>
            <a:pPr algn="just" defTabSz="1558723">
              <a:spcBef>
                <a:spcPts val="1826"/>
              </a:spcBef>
              <a:buClr>
                <a:srgbClr val="FF6700"/>
              </a:buClr>
              <a:buSzPct val="100000"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sz="2192" dirty="0"/>
              <a:t>750 000 рублей за выкуп самовольно занятых земельных участков (50 000 </a:t>
            </a:r>
            <a:r>
              <a:rPr lang="ru-RU" sz="2192" dirty="0" err="1"/>
              <a:t>кв.м</a:t>
            </a:r>
            <a:r>
              <a:rPr lang="ru-RU" sz="2192" dirty="0"/>
              <a:t>. по 100 рублей**, умноженные на коэффициент выкупа</a:t>
            </a:r>
            <a:r>
              <a:rPr lang="en-US" sz="2192" dirty="0"/>
              <a:t>~15%</a:t>
            </a:r>
            <a:r>
              <a:rPr lang="ru-RU" sz="2192" dirty="0"/>
              <a:t>****)</a:t>
            </a:r>
          </a:p>
          <a:p>
            <a:pPr algn="just" defTabSz="1558723">
              <a:spcBef>
                <a:spcPts val="1826"/>
              </a:spcBef>
              <a:buClr>
                <a:srgbClr val="FF6700"/>
              </a:buClr>
              <a:buSzPct val="100000"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sz="2192" b="1" dirty="0"/>
              <a:t>2. Ежегодные налоговые поступления в бюджет в размере 63 000 рублей </a:t>
            </a:r>
          </a:p>
          <a:p>
            <a:pPr algn="just" defTabSz="1558723">
              <a:spcBef>
                <a:spcPts val="1826"/>
              </a:spcBef>
              <a:buClr>
                <a:srgbClr val="FF6700"/>
              </a:buClr>
              <a:buSzPct val="100000"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ru-RU" sz="2192" b="1" dirty="0"/>
          </a:p>
          <a:p>
            <a:pPr algn="just" defTabSz="1558723">
              <a:spcBef>
                <a:spcPts val="1826"/>
              </a:spcBef>
              <a:buClr>
                <a:srgbClr val="FF6700"/>
              </a:buClr>
              <a:buSzPct val="100000"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sz="2192" b="1" dirty="0"/>
              <a:t>(300 000 </a:t>
            </a:r>
            <a:r>
              <a:rPr lang="ru-RU" sz="2192" b="1" dirty="0" err="1"/>
              <a:t>кв.м</a:t>
            </a:r>
            <a:r>
              <a:rPr lang="ru-RU" sz="2192" b="1" dirty="0"/>
              <a:t>. неучтенных ЗУ+ 50 000 </a:t>
            </a:r>
            <a:r>
              <a:rPr lang="ru-RU" sz="2192" b="1" dirty="0" err="1"/>
              <a:t>кв.м</a:t>
            </a:r>
            <a:r>
              <a:rPr lang="ru-RU" sz="2192" b="1" dirty="0"/>
              <a:t>. самовольно занятых земель *60 </a:t>
            </a:r>
            <a:r>
              <a:rPr lang="ru-RU" sz="2192" b="1" dirty="0" err="1"/>
              <a:t>руб</a:t>
            </a:r>
            <a:r>
              <a:rPr lang="en-US" sz="2192" b="1" dirty="0"/>
              <a:t>/</a:t>
            </a:r>
            <a:r>
              <a:rPr lang="ru-RU" sz="2192" b="1" dirty="0"/>
              <a:t>кв.м.* 0,03 (минимальная налоговая ставка)***</a:t>
            </a:r>
          </a:p>
        </p:txBody>
      </p:sp>
      <p:sp>
        <p:nvSpPr>
          <p:cNvPr id="231" name="Рост"/>
          <p:cNvSpPr/>
          <p:nvPr/>
        </p:nvSpPr>
        <p:spPr>
          <a:xfrm>
            <a:off x="5579229" y="729004"/>
            <a:ext cx="907863" cy="7021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6" h="21598" extrusionOk="0">
                <a:moveTo>
                  <a:pt x="21464" y="6"/>
                </a:moveTo>
                <a:cubicBezTo>
                  <a:pt x="21442" y="-2"/>
                  <a:pt x="21417" y="-2"/>
                  <a:pt x="21392" y="8"/>
                </a:cubicBezTo>
                <a:lnTo>
                  <a:pt x="18267" y="1242"/>
                </a:lnTo>
                <a:cubicBezTo>
                  <a:pt x="18161" y="1283"/>
                  <a:pt x="18132" y="1450"/>
                  <a:pt x="18212" y="1547"/>
                </a:cubicBezTo>
                <a:lnTo>
                  <a:pt x="18753" y="2202"/>
                </a:lnTo>
                <a:cubicBezTo>
                  <a:pt x="18809" y="2274"/>
                  <a:pt x="18815" y="2386"/>
                  <a:pt x="18759" y="2459"/>
                </a:cubicBezTo>
                <a:lnTo>
                  <a:pt x="13208" y="10155"/>
                </a:lnTo>
                <a:cubicBezTo>
                  <a:pt x="13152" y="10227"/>
                  <a:pt x="13058" y="10235"/>
                  <a:pt x="13002" y="10155"/>
                </a:cubicBezTo>
                <a:lnTo>
                  <a:pt x="9056" y="4932"/>
                </a:lnTo>
                <a:cubicBezTo>
                  <a:pt x="9000" y="4859"/>
                  <a:pt x="8907" y="4859"/>
                  <a:pt x="8851" y="4932"/>
                </a:cubicBezTo>
                <a:lnTo>
                  <a:pt x="39" y="17166"/>
                </a:lnTo>
                <a:cubicBezTo>
                  <a:pt x="-17" y="17238"/>
                  <a:pt x="-11" y="17350"/>
                  <a:pt x="45" y="17423"/>
                </a:cubicBezTo>
                <a:lnTo>
                  <a:pt x="941" y="18503"/>
                </a:lnTo>
                <a:cubicBezTo>
                  <a:pt x="997" y="18576"/>
                  <a:pt x="1084" y="18568"/>
                  <a:pt x="1140" y="18495"/>
                </a:cubicBezTo>
                <a:lnTo>
                  <a:pt x="8877" y="7770"/>
                </a:lnTo>
                <a:cubicBezTo>
                  <a:pt x="8933" y="7697"/>
                  <a:pt x="9025" y="7689"/>
                  <a:pt x="9081" y="7770"/>
                </a:cubicBezTo>
                <a:lnTo>
                  <a:pt x="13047" y="13016"/>
                </a:lnTo>
                <a:cubicBezTo>
                  <a:pt x="13103" y="13096"/>
                  <a:pt x="13201" y="13089"/>
                  <a:pt x="13251" y="13008"/>
                </a:cubicBezTo>
                <a:lnTo>
                  <a:pt x="13706" y="12315"/>
                </a:lnTo>
                <a:lnTo>
                  <a:pt x="19848" y="3796"/>
                </a:lnTo>
                <a:cubicBezTo>
                  <a:pt x="19904" y="3723"/>
                  <a:pt x="19992" y="3716"/>
                  <a:pt x="20048" y="3788"/>
                </a:cubicBezTo>
                <a:lnTo>
                  <a:pt x="20589" y="4441"/>
                </a:lnTo>
                <a:cubicBezTo>
                  <a:pt x="20670" y="4537"/>
                  <a:pt x="20802" y="4490"/>
                  <a:pt x="20826" y="4353"/>
                </a:cubicBezTo>
                <a:lnTo>
                  <a:pt x="21560" y="235"/>
                </a:lnTo>
                <a:cubicBezTo>
                  <a:pt x="21583" y="126"/>
                  <a:pt x="21533" y="30"/>
                  <a:pt x="21464" y="6"/>
                </a:cubicBezTo>
                <a:close/>
                <a:moveTo>
                  <a:pt x="20260" y="5385"/>
                </a:moveTo>
                <a:cubicBezTo>
                  <a:pt x="20232" y="5392"/>
                  <a:pt x="20204" y="5410"/>
                  <a:pt x="20179" y="5440"/>
                </a:cubicBezTo>
                <a:lnTo>
                  <a:pt x="17857" y="8656"/>
                </a:lnTo>
                <a:lnTo>
                  <a:pt x="17347" y="9429"/>
                </a:lnTo>
                <a:cubicBezTo>
                  <a:pt x="17328" y="9462"/>
                  <a:pt x="17316" y="9510"/>
                  <a:pt x="17316" y="9550"/>
                </a:cubicBezTo>
                <a:lnTo>
                  <a:pt x="17316" y="21412"/>
                </a:lnTo>
                <a:cubicBezTo>
                  <a:pt x="17316" y="21516"/>
                  <a:pt x="17377" y="21598"/>
                  <a:pt x="17458" y="21598"/>
                </a:cubicBezTo>
                <a:lnTo>
                  <a:pt x="20290" y="21598"/>
                </a:lnTo>
                <a:cubicBezTo>
                  <a:pt x="20371" y="21598"/>
                  <a:pt x="20434" y="21516"/>
                  <a:pt x="20434" y="21412"/>
                </a:cubicBezTo>
                <a:lnTo>
                  <a:pt x="20434" y="5561"/>
                </a:lnTo>
                <a:cubicBezTo>
                  <a:pt x="20434" y="5440"/>
                  <a:pt x="20346" y="5364"/>
                  <a:pt x="20260" y="5385"/>
                </a:cubicBezTo>
                <a:close/>
                <a:moveTo>
                  <a:pt x="9174" y="9548"/>
                </a:moveTo>
                <a:cubicBezTo>
                  <a:pt x="9094" y="9530"/>
                  <a:pt x="9007" y="9606"/>
                  <a:pt x="9007" y="9727"/>
                </a:cubicBezTo>
                <a:lnTo>
                  <a:pt x="9007" y="21412"/>
                </a:lnTo>
                <a:cubicBezTo>
                  <a:pt x="9007" y="21516"/>
                  <a:pt x="9068" y="21598"/>
                  <a:pt x="9149" y="21598"/>
                </a:cubicBezTo>
                <a:lnTo>
                  <a:pt x="11981" y="21598"/>
                </a:lnTo>
                <a:cubicBezTo>
                  <a:pt x="12062" y="21598"/>
                  <a:pt x="12125" y="21516"/>
                  <a:pt x="12125" y="21412"/>
                </a:cubicBezTo>
                <a:lnTo>
                  <a:pt x="12125" y="13474"/>
                </a:lnTo>
                <a:cubicBezTo>
                  <a:pt x="12125" y="13426"/>
                  <a:pt x="12113" y="13386"/>
                  <a:pt x="12082" y="13345"/>
                </a:cubicBezTo>
                <a:lnTo>
                  <a:pt x="9250" y="9598"/>
                </a:lnTo>
                <a:cubicBezTo>
                  <a:pt x="9228" y="9570"/>
                  <a:pt x="9201" y="9554"/>
                  <a:pt x="9174" y="9548"/>
                </a:cubicBezTo>
                <a:close/>
                <a:moveTo>
                  <a:pt x="16102" y="10653"/>
                </a:moveTo>
                <a:cubicBezTo>
                  <a:pt x="16074" y="10659"/>
                  <a:pt x="16045" y="10676"/>
                  <a:pt x="16021" y="10704"/>
                </a:cubicBezTo>
                <a:lnTo>
                  <a:pt x="13700" y="13917"/>
                </a:lnTo>
                <a:lnTo>
                  <a:pt x="13189" y="14693"/>
                </a:lnTo>
                <a:cubicBezTo>
                  <a:pt x="13170" y="14725"/>
                  <a:pt x="13158" y="14773"/>
                  <a:pt x="13158" y="14814"/>
                </a:cubicBezTo>
                <a:lnTo>
                  <a:pt x="13158" y="21412"/>
                </a:lnTo>
                <a:cubicBezTo>
                  <a:pt x="13158" y="21516"/>
                  <a:pt x="13221" y="21598"/>
                  <a:pt x="13301" y="21598"/>
                </a:cubicBezTo>
                <a:lnTo>
                  <a:pt x="16133" y="21598"/>
                </a:lnTo>
                <a:cubicBezTo>
                  <a:pt x="16214" y="21598"/>
                  <a:pt x="16275" y="21516"/>
                  <a:pt x="16275" y="21412"/>
                </a:cubicBezTo>
                <a:lnTo>
                  <a:pt x="16275" y="10832"/>
                </a:lnTo>
                <a:cubicBezTo>
                  <a:pt x="16275" y="10711"/>
                  <a:pt x="16188" y="10636"/>
                  <a:pt x="16102" y="10653"/>
                </a:cubicBezTo>
                <a:close/>
                <a:moveTo>
                  <a:pt x="7801" y="10923"/>
                </a:moveTo>
                <a:cubicBezTo>
                  <a:pt x="7774" y="10930"/>
                  <a:pt x="7747" y="10946"/>
                  <a:pt x="7725" y="10976"/>
                </a:cubicBezTo>
                <a:lnTo>
                  <a:pt x="4894" y="14902"/>
                </a:lnTo>
                <a:cubicBezTo>
                  <a:pt x="4869" y="14934"/>
                  <a:pt x="4855" y="14974"/>
                  <a:pt x="4855" y="15023"/>
                </a:cubicBezTo>
                <a:lnTo>
                  <a:pt x="4855" y="21412"/>
                </a:lnTo>
                <a:cubicBezTo>
                  <a:pt x="4855" y="21516"/>
                  <a:pt x="4918" y="21598"/>
                  <a:pt x="4999" y="21598"/>
                </a:cubicBezTo>
                <a:lnTo>
                  <a:pt x="7830" y="21598"/>
                </a:lnTo>
                <a:cubicBezTo>
                  <a:pt x="7911" y="21598"/>
                  <a:pt x="7974" y="21516"/>
                  <a:pt x="7974" y="21412"/>
                </a:cubicBezTo>
                <a:lnTo>
                  <a:pt x="7974" y="11097"/>
                </a:lnTo>
                <a:cubicBezTo>
                  <a:pt x="7974" y="10976"/>
                  <a:pt x="7884" y="10902"/>
                  <a:pt x="7801" y="10923"/>
                </a:cubicBezTo>
                <a:close/>
                <a:moveTo>
                  <a:pt x="3680" y="16498"/>
                </a:moveTo>
                <a:cubicBezTo>
                  <a:pt x="3652" y="16505"/>
                  <a:pt x="3626" y="16524"/>
                  <a:pt x="3604" y="16554"/>
                </a:cubicBezTo>
                <a:lnTo>
                  <a:pt x="772" y="20477"/>
                </a:lnTo>
                <a:cubicBezTo>
                  <a:pt x="747" y="20510"/>
                  <a:pt x="735" y="20550"/>
                  <a:pt x="735" y="20598"/>
                </a:cubicBezTo>
                <a:lnTo>
                  <a:pt x="735" y="21412"/>
                </a:lnTo>
                <a:cubicBezTo>
                  <a:pt x="735" y="21516"/>
                  <a:pt x="798" y="21598"/>
                  <a:pt x="879" y="21598"/>
                </a:cubicBezTo>
                <a:lnTo>
                  <a:pt x="3711" y="21598"/>
                </a:lnTo>
                <a:cubicBezTo>
                  <a:pt x="3792" y="21598"/>
                  <a:pt x="3853" y="21516"/>
                  <a:pt x="3853" y="21412"/>
                </a:cubicBezTo>
                <a:lnTo>
                  <a:pt x="3853" y="16682"/>
                </a:lnTo>
                <a:cubicBezTo>
                  <a:pt x="3853" y="16555"/>
                  <a:pt x="3762" y="16478"/>
                  <a:pt x="3680" y="16498"/>
                </a:cubicBezTo>
                <a:close/>
              </a:path>
            </a:pathLst>
          </a:custGeom>
          <a:gradFill>
            <a:gsLst>
              <a:gs pos="0">
                <a:srgbClr val="FF953E"/>
              </a:gs>
              <a:gs pos="100000">
                <a:schemeClr val="accent6">
                  <a:hueOff val="-456778"/>
                  <a:satOff val="8290"/>
                  <a:lumOff val="24503"/>
                </a:schemeClr>
              </a:gs>
            </a:gsLst>
            <a:lin ang="16200000"/>
          </a:gradFill>
          <a:ln w="12700">
            <a:solidFill>
              <a:srgbClr val="941100"/>
            </a:solidFill>
          </a:ln>
          <a:effectLst>
            <a:outerShdw blurRad="25400" dist="12700" dir="5400000" rotWithShape="0">
              <a:srgbClr val="000000">
                <a:alpha val="35000"/>
              </a:srgbClr>
            </a:outerShdw>
          </a:effectLst>
        </p:spPr>
        <p:txBody>
          <a:bodyPr lIns="50069" tIns="50069" rIns="50069" bIns="5006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4383"/>
          </a:p>
        </p:txBody>
      </p:sp>
      <p:sp>
        <p:nvSpPr>
          <p:cNvPr id="13" name="Сельскохозяйственные задачи  решаемые с применением беспилотных комплексов">
            <a:extLst>
              <a:ext uri="{FF2B5EF4-FFF2-40B4-BE49-F238E27FC236}">
                <a16:creationId xmlns:a16="http://schemas.microsoft.com/office/drawing/2014/main" id="{6DBCE0D1-A889-4D4B-A5D8-A722542AAC8B}"/>
              </a:ext>
            </a:extLst>
          </p:cNvPr>
          <p:cNvSpPr txBox="1"/>
          <p:nvPr/>
        </p:nvSpPr>
        <p:spPr>
          <a:xfrm>
            <a:off x="1766494" y="7064789"/>
            <a:ext cx="5628269" cy="2173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5021" tIns="65021" rIns="65021" bIns="65021">
            <a:spAutoFit/>
          </a:bodyPr>
          <a:lstStyle>
            <a:lvl1pPr>
              <a:lnSpc>
                <a:spcPct val="110000"/>
              </a:lnSpc>
              <a:defRPr sz="13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endParaRPr lang="ru-RU" sz="1583" dirty="0"/>
          </a:p>
          <a:p>
            <a:pPr defTabSz="1558723">
              <a:lnSpc>
                <a:spcPct val="100000"/>
              </a:lnSpc>
              <a:spcBef>
                <a:spcPts val="1826"/>
              </a:spcBef>
              <a:buClr>
                <a:srgbClr val="FF6700"/>
              </a:buClr>
              <a:buSzPct val="100000"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ru-RU" sz="1461" dirty="0">
              <a:latin typeface="Open Sans Light"/>
              <a:sym typeface="Calibri"/>
            </a:endParaRPr>
          </a:p>
          <a:p>
            <a:endParaRPr lang="ru-RU" sz="1583" dirty="0"/>
          </a:p>
          <a:p>
            <a:endParaRPr lang="ru-RU" sz="1583" dirty="0"/>
          </a:p>
          <a:p>
            <a:endParaRPr lang="ru-RU" sz="1583" dirty="0"/>
          </a:p>
          <a:p>
            <a:endParaRPr lang="ru-RU" sz="1583" dirty="0"/>
          </a:p>
          <a:p>
            <a:endParaRPr sz="1583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8615639-6A44-4E1A-8FAB-3CBD3748B51C}"/>
              </a:ext>
            </a:extLst>
          </p:cNvPr>
          <p:cNvSpPr/>
          <p:nvPr/>
        </p:nvSpPr>
        <p:spPr>
          <a:xfrm>
            <a:off x="874133" y="7735982"/>
            <a:ext cx="11256535" cy="1650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</a:pPr>
            <a:r>
              <a:rPr lang="ru-RU" sz="1583" dirty="0">
                <a:latin typeface="Open Sans Semibold"/>
                <a:sym typeface="Open Sans Semibold"/>
              </a:rPr>
              <a:t>*Статья 7.1. КОАП РФ «Самовольное занятие земельного участка»</a:t>
            </a:r>
          </a:p>
          <a:p>
            <a:pPr algn="l">
              <a:lnSpc>
                <a:spcPct val="110000"/>
              </a:lnSpc>
            </a:pPr>
            <a:r>
              <a:rPr lang="ru-RU" sz="1583" dirty="0">
                <a:latin typeface="Open Sans Semibold"/>
                <a:sym typeface="Open Sans Semibold"/>
              </a:rPr>
              <a:t>** Нижняя планка среднего значения кадастровой стоимости (по опыту работы  и изучения результатов государственной кадастровой оценки земель населенных пунктов в различных субъектах РФ)</a:t>
            </a:r>
          </a:p>
          <a:p>
            <a:pPr algn="l">
              <a:lnSpc>
                <a:spcPct val="110000"/>
              </a:lnSpc>
            </a:pPr>
            <a:r>
              <a:rPr lang="ru-RU" sz="1580" dirty="0">
                <a:latin typeface="Open Sans Semibold"/>
                <a:sym typeface="Open Sans Semibold"/>
              </a:rPr>
              <a:t>*** Статья 394 Налогового кодекса РФ «Налоговая ставка»</a:t>
            </a:r>
          </a:p>
          <a:p>
            <a:pPr algn="l"/>
            <a:r>
              <a:rPr lang="ru-RU" sz="1583" dirty="0">
                <a:latin typeface="Open Sans Semibold"/>
                <a:sym typeface="Open Sans Semibold"/>
              </a:rPr>
              <a:t>**** Значение коэффициента взято в расчет по опыту работы и изучения документов «о</a:t>
            </a:r>
            <a:r>
              <a:rPr lang="ru-RU" sz="1583" dirty="0">
                <a:latin typeface="Open Sans Semibold"/>
              </a:rPr>
              <a:t>б определении размера платы за увеличение площади земельных участков, находящихся в частной собственности…» в различных субъектах РФ</a:t>
            </a:r>
            <a:endParaRPr lang="ru-RU" sz="1583" dirty="0">
              <a:latin typeface="Open Sans Semibold"/>
              <a:sym typeface="Open Sans Semibold"/>
            </a:endParaRPr>
          </a:p>
        </p:txBody>
      </p:sp>
      <p:sp>
        <p:nvSpPr>
          <p:cNvPr id="11" name="Сельскохозяйственные задачи  решаемые с применением беспилотных комплексов">
            <a:extLst>
              <a:ext uri="{FF2B5EF4-FFF2-40B4-BE49-F238E27FC236}">
                <a16:creationId xmlns:a16="http://schemas.microsoft.com/office/drawing/2014/main" id="{E336BC5C-731E-4C71-A6EC-B9646613F408}"/>
              </a:ext>
            </a:extLst>
          </p:cNvPr>
          <p:cNvSpPr txBox="1"/>
          <p:nvPr/>
        </p:nvSpPr>
        <p:spPr>
          <a:xfrm>
            <a:off x="6279588" y="839681"/>
            <a:ext cx="6965732" cy="730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5020" tIns="65020" rIns="65020" bIns="65020">
            <a:spAutoFit/>
          </a:bodyPr>
          <a:lstStyle/>
          <a:p>
            <a:pPr defTabSz="1472125">
              <a:defRPr sz="1600" b="1">
                <a:solidFill>
                  <a:srgbClr val="9411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948" dirty="0"/>
              <a:t>ВЫ ПОЛУЧИТЕ ДОПОЛНИТЕЛЬНЫЕ </a:t>
            </a:r>
            <a:endParaRPr lang="ru-RU" sz="1948" dirty="0"/>
          </a:p>
          <a:p>
            <a:pPr defTabSz="1472125">
              <a:defRPr sz="1600" b="1">
                <a:solidFill>
                  <a:srgbClr val="9411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948" dirty="0"/>
              <a:t>ПОСТУПЛЕНИЯ В БЮДЖЕТ</a:t>
            </a:r>
          </a:p>
        </p:txBody>
      </p:sp>
      <p:sp>
        <p:nvSpPr>
          <p:cNvPr id="12" name="Shape 237">
            <a:extLst>
              <a:ext uri="{FF2B5EF4-FFF2-40B4-BE49-F238E27FC236}">
                <a16:creationId xmlns:a16="http://schemas.microsoft.com/office/drawing/2014/main" id="{EB9EC7DF-46B5-4921-9D7E-D263578DDD7F}"/>
              </a:ext>
            </a:extLst>
          </p:cNvPr>
          <p:cNvSpPr/>
          <p:nvPr/>
        </p:nvSpPr>
        <p:spPr>
          <a:xfrm rot="16200000">
            <a:off x="11236242" y="7304362"/>
            <a:ext cx="2439096" cy="412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5636" tIns="55636" rIns="55636" bIns="55636">
            <a:normAutofit/>
          </a:bodyPr>
          <a:lstStyle/>
          <a:p>
            <a:pPr algn="just" defTabSz="500725">
              <a:lnSpc>
                <a:spcPct val="120000"/>
              </a:lnSpc>
              <a:defRPr sz="1300">
                <a:latin typeface="Calibri"/>
                <a:ea typeface="Calibri"/>
                <a:cs typeface="Calibri"/>
                <a:sym typeface="Calibri"/>
              </a:defRPr>
            </a:pPr>
            <a:r>
              <a:rPr sz="1424" dirty="0">
                <a:solidFill>
                  <a:srgbClr val="F57134"/>
                </a:solidFill>
              </a:rPr>
              <a:t>www.aviarobots.ru</a:t>
            </a:r>
            <a:r>
              <a:rPr lang="ru-RU" sz="1424" dirty="0">
                <a:solidFill>
                  <a:srgbClr val="F57134"/>
                </a:solidFill>
              </a:rPr>
              <a:t>	</a:t>
            </a:r>
            <a:endParaRPr sz="1424" dirty="0"/>
          </a:p>
        </p:txBody>
      </p:sp>
      <p:pic>
        <p:nvPicPr>
          <p:cNvPr id="15" name="pasted-image.pdf" descr="pasted-image.pdf">
            <a:extLst>
              <a:ext uri="{FF2B5EF4-FFF2-40B4-BE49-F238E27FC236}">
                <a16:creationId xmlns:a16="http://schemas.microsoft.com/office/drawing/2014/main" id="{E01222B2-7961-4B09-B018-E359AFC32F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881923" y="654845"/>
            <a:ext cx="2751572" cy="63347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848246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rcRect t="48697"/>
          <a:stretch>
            <a:fillRect/>
          </a:stretch>
        </p:blipFill>
        <p:spPr>
          <a:xfrm>
            <a:off x="6483447" y="2695304"/>
            <a:ext cx="5668392" cy="2759510"/>
          </a:xfrm>
          <a:prstGeom prst="rect">
            <a:avLst/>
          </a:prstGeom>
          <a:ln w="12700">
            <a:miter lim="400000"/>
          </a:ln>
        </p:spPr>
      </p:pic>
      <p:sp>
        <p:nvSpPr>
          <p:cNvPr id="584" name="Лицензия на проведение работ, связанных с использованием сведений, составляющих государственную тайну.…"/>
          <p:cNvSpPr txBox="1"/>
          <p:nvPr/>
        </p:nvSpPr>
        <p:spPr>
          <a:xfrm>
            <a:off x="972000" y="5527677"/>
            <a:ext cx="11133493" cy="2948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070" tIns="50070" rIns="50070" bIns="50070">
            <a:spAutoFit/>
          </a:bodyPr>
          <a:lstStyle/>
          <a:p>
            <a:pPr marL="153730" indent="-153730" algn="l">
              <a:lnSpc>
                <a:spcPct val="130000"/>
              </a:lnSpc>
              <a:buClr>
                <a:srgbClr val="FF9300"/>
              </a:buClr>
              <a:buSzPct val="100000"/>
              <a:buChar char="•"/>
            </a:pPr>
            <a:r>
              <a:rPr sz="1600" dirty="0" err="1"/>
              <a:t>Лицензия</a:t>
            </a:r>
            <a:r>
              <a:rPr sz="1600" dirty="0"/>
              <a:t> </a:t>
            </a:r>
            <a:r>
              <a:rPr sz="1600" dirty="0" err="1"/>
              <a:t>на</a:t>
            </a:r>
            <a:r>
              <a:rPr sz="1600" dirty="0"/>
              <a:t> </a:t>
            </a:r>
            <a:r>
              <a:rPr sz="1600" dirty="0" err="1"/>
              <a:t>проведение</a:t>
            </a:r>
            <a:r>
              <a:rPr sz="1600" dirty="0"/>
              <a:t> </a:t>
            </a:r>
            <a:r>
              <a:rPr sz="1600" dirty="0" err="1"/>
              <a:t>работ</a:t>
            </a:r>
            <a:r>
              <a:rPr sz="1600" dirty="0"/>
              <a:t>, </a:t>
            </a:r>
            <a:r>
              <a:rPr sz="1600" dirty="0" err="1"/>
              <a:t>связанных</a:t>
            </a:r>
            <a:r>
              <a:rPr sz="1600" dirty="0"/>
              <a:t> с </a:t>
            </a:r>
            <a:r>
              <a:rPr sz="1600" dirty="0" err="1"/>
              <a:t>использованием</a:t>
            </a:r>
            <a:r>
              <a:rPr sz="1600" dirty="0"/>
              <a:t> </a:t>
            </a:r>
            <a:r>
              <a:rPr sz="1600" dirty="0" err="1"/>
              <a:t>сведений</a:t>
            </a:r>
            <a:r>
              <a:rPr sz="1600" dirty="0"/>
              <a:t>, </a:t>
            </a:r>
            <a:r>
              <a:rPr sz="1600" dirty="0" err="1"/>
              <a:t>составляющих</a:t>
            </a:r>
            <a:r>
              <a:rPr sz="1600" dirty="0"/>
              <a:t> </a:t>
            </a:r>
            <a:r>
              <a:rPr sz="1600" dirty="0" err="1"/>
              <a:t>государственную</a:t>
            </a:r>
            <a:r>
              <a:rPr sz="1600" dirty="0"/>
              <a:t> </a:t>
            </a:r>
            <a:r>
              <a:rPr sz="1600" dirty="0" err="1"/>
              <a:t>тайну</a:t>
            </a:r>
            <a:r>
              <a:rPr sz="1600" dirty="0"/>
              <a:t>;</a:t>
            </a:r>
          </a:p>
          <a:p>
            <a:pPr marL="153730" indent="-153730" algn="l">
              <a:lnSpc>
                <a:spcPct val="130000"/>
              </a:lnSpc>
              <a:buClr>
                <a:srgbClr val="FF9300"/>
              </a:buClr>
              <a:buSzPct val="100000"/>
              <a:buChar char="•"/>
            </a:pPr>
            <a:r>
              <a:rPr sz="1600" dirty="0" err="1"/>
              <a:t>Лицензия</a:t>
            </a:r>
            <a:r>
              <a:rPr sz="1600" dirty="0"/>
              <a:t> </a:t>
            </a:r>
            <a:r>
              <a:rPr sz="1600" dirty="0" err="1"/>
              <a:t>на</a:t>
            </a:r>
            <a:r>
              <a:rPr sz="1600" dirty="0"/>
              <a:t> </a:t>
            </a:r>
            <a:r>
              <a:rPr sz="1600" dirty="0" err="1"/>
              <a:t>осуществление</a:t>
            </a:r>
            <a:r>
              <a:rPr sz="1600" dirty="0"/>
              <a:t> </a:t>
            </a:r>
            <a:r>
              <a:rPr sz="1600" dirty="0" err="1"/>
              <a:t>геодезической</a:t>
            </a:r>
            <a:r>
              <a:rPr sz="1600" dirty="0"/>
              <a:t> и </a:t>
            </a:r>
            <a:r>
              <a:rPr sz="1600" dirty="0" err="1"/>
              <a:t>картографической</a:t>
            </a:r>
            <a:r>
              <a:rPr sz="1600" dirty="0"/>
              <a:t> </a:t>
            </a:r>
            <a:r>
              <a:rPr sz="1600" dirty="0" err="1"/>
              <a:t>деятельности</a:t>
            </a:r>
            <a:r>
              <a:rPr sz="1600" dirty="0"/>
              <a:t>;</a:t>
            </a:r>
          </a:p>
          <a:p>
            <a:pPr marL="153730" indent="-153730" algn="l">
              <a:lnSpc>
                <a:spcPct val="130000"/>
              </a:lnSpc>
              <a:buClr>
                <a:srgbClr val="FF9300"/>
              </a:buClr>
              <a:buSzPct val="100000"/>
              <a:buChar char="•"/>
            </a:pPr>
            <a:r>
              <a:rPr sz="1600" dirty="0"/>
              <a:t>ISO-9001:2015;</a:t>
            </a:r>
          </a:p>
          <a:p>
            <a:pPr marL="153730" indent="-153730" algn="l">
              <a:lnSpc>
                <a:spcPct val="130000"/>
              </a:lnSpc>
              <a:buClr>
                <a:srgbClr val="FF9300"/>
              </a:buClr>
              <a:buSzPct val="100000"/>
              <a:buChar char="•"/>
            </a:pPr>
            <a:r>
              <a:rPr sz="1600" dirty="0" err="1"/>
              <a:t>Весь</a:t>
            </a:r>
            <a:r>
              <a:rPr sz="1600" dirty="0"/>
              <a:t> </a:t>
            </a:r>
            <a:r>
              <a:rPr sz="1600" dirty="0" err="1"/>
              <a:t>персонал</a:t>
            </a:r>
            <a:r>
              <a:rPr sz="1600" dirty="0"/>
              <a:t> (</a:t>
            </a:r>
            <a:r>
              <a:rPr sz="1600" dirty="0" err="1"/>
              <a:t>операторы</a:t>
            </a:r>
            <a:r>
              <a:rPr sz="1600" dirty="0"/>
              <a:t> БПЛА) </a:t>
            </a:r>
            <a:r>
              <a:rPr sz="1600" dirty="0" err="1"/>
              <a:t>прошли</a:t>
            </a:r>
            <a:r>
              <a:rPr sz="1600" dirty="0"/>
              <a:t> </a:t>
            </a:r>
            <a:r>
              <a:rPr sz="1600" dirty="0" err="1"/>
              <a:t>обучение</a:t>
            </a:r>
            <a:r>
              <a:rPr sz="1600" dirty="0"/>
              <a:t> в </a:t>
            </a:r>
            <a:r>
              <a:rPr sz="1600" dirty="0" err="1"/>
              <a:t>учебных</a:t>
            </a:r>
            <a:r>
              <a:rPr sz="1600" dirty="0"/>
              <a:t> </a:t>
            </a:r>
            <a:r>
              <a:rPr sz="1600" dirty="0" err="1"/>
              <a:t>центрах</a:t>
            </a:r>
            <a:r>
              <a:rPr sz="1600" dirty="0"/>
              <a:t> </a:t>
            </a:r>
            <a:r>
              <a:rPr sz="1600" dirty="0" err="1"/>
              <a:t>производителей</a:t>
            </a:r>
            <a:r>
              <a:rPr sz="1600" dirty="0"/>
              <a:t> БПЛА, </a:t>
            </a:r>
            <a:r>
              <a:rPr sz="1600" dirty="0" err="1"/>
              <a:t>имеющих</a:t>
            </a:r>
            <a:r>
              <a:rPr sz="1600" dirty="0"/>
              <a:t> </a:t>
            </a:r>
            <a:r>
              <a:rPr sz="1600" dirty="0" err="1"/>
              <a:t>лицензию</a:t>
            </a:r>
            <a:r>
              <a:rPr sz="1600" dirty="0"/>
              <a:t> </a:t>
            </a:r>
            <a:r>
              <a:rPr sz="1600" dirty="0" err="1"/>
              <a:t>на</a:t>
            </a:r>
            <a:r>
              <a:rPr sz="1600" dirty="0"/>
              <a:t> </a:t>
            </a:r>
            <a:r>
              <a:rPr sz="1600" dirty="0" err="1"/>
              <a:t>осуществление</a:t>
            </a:r>
            <a:r>
              <a:rPr sz="1600" dirty="0"/>
              <a:t> </a:t>
            </a:r>
            <a:r>
              <a:rPr sz="1600" dirty="0" err="1"/>
              <a:t>образовательной</a:t>
            </a:r>
            <a:r>
              <a:rPr sz="1600" dirty="0"/>
              <a:t> </a:t>
            </a:r>
            <a:r>
              <a:rPr sz="1600" dirty="0" err="1"/>
              <a:t>деятельности</a:t>
            </a:r>
            <a:r>
              <a:rPr sz="1600" dirty="0"/>
              <a:t> </a:t>
            </a:r>
            <a:r>
              <a:rPr sz="1600" dirty="0" err="1"/>
              <a:t>для</a:t>
            </a:r>
            <a:r>
              <a:rPr sz="1600" dirty="0"/>
              <a:t> </a:t>
            </a:r>
            <a:r>
              <a:rPr sz="1600" dirty="0" err="1"/>
              <a:t>обучения</a:t>
            </a:r>
            <a:r>
              <a:rPr sz="1600" dirty="0"/>
              <a:t>; </a:t>
            </a:r>
            <a:r>
              <a:rPr sz="1600" dirty="0" err="1"/>
              <a:t>операторов</a:t>
            </a:r>
            <a:r>
              <a:rPr sz="1600" dirty="0"/>
              <a:t> БПЛА, </a:t>
            </a:r>
            <a:r>
              <a:rPr sz="1600" dirty="0" err="1"/>
              <a:t>внешних</a:t>
            </a:r>
            <a:r>
              <a:rPr sz="1600" dirty="0"/>
              <a:t> </a:t>
            </a:r>
            <a:r>
              <a:rPr sz="1600" dirty="0" err="1"/>
              <a:t>пилотов</a:t>
            </a:r>
            <a:r>
              <a:rPr sz="1600" dirty="0"/>
              <a:t> </a:t>
            </a:r>
            <a:r>
              <a:rPr sz="1600" dirty="0" err="1"/>
              <a:t>беспилотных</a:t>
            </a:r>
            <a:r>
              <a:rPr sz="1600" dirty="0"/>
              <a:t> </a:t>
            </a:r>
            <a:r>
              <a:rPr sz="1600" dirty="0" err="1"/>
              <a:t>авиационных</a:t>
            </a:r>
            <a:r>
              <a:rPr sz="1600" dirty="0"/>
              <a:t> </a:t>
            </a:r>
            <a:r>
              <a:rPr sz="1600" dirty="0" err="1"/>
              <a:t>систем</a:t>
            </a:r>
            <a:r>
              <a:rPr sz="1600" dirty="0"/>
              <a:t> (</a:t>
            </a:r>
            <a:r>
              <a:rPr sz="1600" dirty="0" err="1"/>
              <a:t>выдается</a:t>
            </a:r>
            <a:r>
              <a:rPr sz="1600" dirty="0"/>
              <a:t> </a:t>
            </a:r>
            <a:r>
              <a:rPr sz="1600" dirty="0" err="1"/>
              <a:t>Министерством</a:t>
            </a:r>
            <a:r>
              <a:rPr sz="1600" dirty="0"/>
              <a:t> </a:t>
            </a:r>
            <a:r>
              <a:rPr sz="1600" dirty="0" err="1"/>
              <a:t>образования</a:t>
            </a:r>
            <a:r>
              <a:rPr sz="1600" dirty="0"/>
              <a:t>);</a:t>
            </a:r>
          </a:p>
          <a:p>
            <a:pPr marL="153730" indent="-153730" algn="l">
              <a:lnSpc>
                <a:spcPct val="130000"/>
              </a:lnSpc>
              <a:buClr>
                <a:srgbClr val="FF9300"/>
              </a:buClr>
              <a:buSzPct val="100000"/>
              <a:buChar char="•"/>
            </a:pPr>
            <a:r>
              <a:rPr sz="1600" dirty="0" err="1"/>
              <a:t>Парк</a:t>
            </a:r>
            <a:r>
              <a:rPr sz="1600" dirty="0"/>
              <a:t> </a:t>
            </a:r>
            <a:r>
              <a:rPr sz="1600" dirty="0" err="1"/>
              <a:t>компании</a:t>
            </a:r>
            <a:r>
              <a:rPr sz="1600" dirty="0"/>
              <a:t> – БПЛА, </a:t>
            </a:r>
            <a:r>
              <a:rPr sz="1600" dirty="0" err="1"/>
              <a:t>которых</a:t>
            </a:r>
            <a:r>
              <a:rPr sz="1600" dirty="0"/>
              <a:t> </a:t>
            </a:r>
            <a:r>
              <a:rPr sz="1600" dirty="0" err="1"/>
              <a:t>производитель</a:t>
            </a:r>
            <a:r>
              <a:rPr sz="1600" dirty="0"/>
              <a:t> </a:t>
            </a:r>
            <a:r>
              <a:rPr sz="1600" dirty="0" err="1"/>
              <a:t>имеет</a:t>
            </a:r>
            <a:r>
              <a:rPr sz="1600" dirty="0"/>
              <a:t> </a:t>
            </a:r>
            <a:r>
              <a:rPr sz="1600" dirty="0" err="1"/>
              <a:t>Лицензию</a:t>
            </a:r>
            <a:r>
              <a:rPr sz="1600" dirty="0"/>
              <a:t> </a:t>
            </a:r>
            <a:r>
              <a:rPr sz="1600" dirty="0" err="1"/>
              <a:t>на</a:t>
            </a:r>
            <a:r>
              <a:rPr sz="1600" dirty="0"/>
              <a:t> </a:t>
            </a:r>
            <a:r>
              <a:rPr sz="1600" dirty="0" err="1"/>
              <a:t>осуществление</a:t>
            </a:r>
            <a:r>
              <a:rPr sz="1600" dirty="0"/>
              <a:t> </a:t>
            </a:r>
            <a:r>
              <a:rPr sz="1600" dirty="0" err="1"/>
              <a:t>разработки</a:t>
            </a:r>
            <a:r>
              <a:rPr sz="1600" dirty="0"/>
              <a:t>, </a:t>
            </a:r>
            <a:r>
              <a:rPr sz="1600" dirty="0" err="1"/>
              <a:t>производства</a:t>
            </a:r>
            <a:r>
              <a:rPr sz="1600" dirty="0"/>
              <a:t>, </a:t>
            </a:r>
            <a:r>
              <a:rPr sz="1600" dirty="0" err="1"/>
              <a:t>испытания</a:t>
            </a:r>
            <a:r>
              <a:rPr sz="1600" dirty="0"/>
              <a:t> и </a:t>
            </a:r>
            <a:r>
              <a:rPr sz="1600" dirty="0" err="1"/>
              <a:t>ремонта</a:t>
            </a:r>
            <a:r>
              <a:rPr sz="1600" dirty="0"/>
              <a:t> </a:t>
            </a:r>
            <a:r>
              <a:rPr sz="1600" dirty="0" err="1"/>
              <a:t>авиационной</a:t>
            </a:r>
            <a:r>
              <a:rPr sz="1600" dirty="0"/>
              <a:t> </a:t>
            </a:r>
            <a:r>
              <a:rPr sz="1600" dirty="0" err="1"/>
              <a:t>техники</a:t>
            </a:r>
            <a:r>
              <a:rPr sz="1600" dirty="0"/>
              <a:t> </a:t>
            </a:r>
            <a:r>
              <a:rPr sz="1600" dirty="0" err="1"/>
              <a:t>Министерства</a:t>
            </a:r>
            <a:r>
              <a:rPr sz="1600" dirty="0"/>
              <a:t> </a:t>
            </a:r>
            <a:r>
              <a:rPr sz="1600" dirty="0" err="1"/>
              <a:t>промышленности</a:t>
            </a:r>
            <a:r>
              <a:rPr sz="1600" dirty="0"/>
              <a:t> и </a:t>
            </a:r>
            <a:r>
              <a:rPr sz="1600" dirty="0" err="1"/>
              <a:t>торговли</a:t>
            </a:r>
            <a:r>
              <a:rPr sz="1600" dirty="0"/>
              <a:t> РФ;</a:t>
            </a:r>
          </a:p>
          <a:p>
            <a:pPr marL="153730" indent="-153730" algn="l">
              <a:lnSpc>
                <a:spcPct val="130000"/>
              </a:lnSpc>
              <a:buClr>
                <a:srgbClr val="FF9300"/>
              </a:buClr>
              <a:buSzPct val="100000"/>
              <a:buChar char="•"/>
            </a:pPr>
            <a:r>
              <a:rPr sz="1600" dirty="0" err="1"/>
              <a:t>Ведется</a:t>
            </a:r>
            <a:r>
              <a:rPr sz="1600" dirty="0"/>
              <a:t> </a:t>
            </a:r>
            <a:r>
              <a:rPr sz="1600" dirty="0" err="1"/>
              <a:t>работа</a:t>
            </a:r>
            <a:r>
              <a:rPr sz="1600" dirty="0"/>
              <a:t> </a:t>
            </a:r>
            <a:r>
              <a:rPr sz="1600" dirty="0" err="1"/>
              <a:t>по</a:t>
            </a:r>
            <a:r>
              <a:rPr sz="1600" dirty="0"/>
              <a:t> </a:t>
            </a:r>
            <a:r>
              <a:rPr sz="1600" dirty="0" err="1"/>
              <a:t>сертификации</a:t>
            </a:r>
            <a:r>
              <a:rPr sz="1600" dirty="0"/>
              <a:t> </a:t>
            </a:r>
            <a:r>
              <a:rPr sz="1600" dirty="0" err="1"/>
              <a:t>по</a:t>
            </a:r>
            <a:r>
              <a:rPr sz="1600" dirty="0"/>
              <a:t> </a:t>
            </a:r>
            <a:r>
              <a:rPr sz="1600" dirty="0" err="1"/>
              <a:t>нормам</a:t>
            </a:r>
            <a:r>
              <a:rPr sz="1600" dirty="0"/>
              <a:t> «</a:t>
            </a:r>
            <a:r>
              <a:rPr sz="1600" dirty="0" err="1"/>
              <a:t>Газпромсерт</a:t>
            </a:r>
            <a:r>
              <a:rPr sz="1600" dirty="0"/>
              <a:t>».</a:t>
            </a:r>
          </a:p>
        </p:txBody>
      </p:sp>
      <p:pic>
        <p:nvPicPr>
          <p:cNvPr id="586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rcRect b="50894"/>
          <a:stretch>
            <a:fillRect/>
          </a:stretch>
        </p:blipFill>
        <p:spPr>
          <a:xfrm>
            <a:off x="972000" y="2810053"/>
            <a:ext cx="5668391" cy="2641322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Сельскохозяйственные задачи  решаемые с применением беспилотных комплексов">
            <a:extLst>
              <a:ext uri="{FF2B5EF4-FFF2-40B4-BE49-F238E27FC236}">
                <a16:creationId xmlns:a16="http://schemas.microsoft.com/office/drawing/2014/main" id="{D9B179B5-53BA-4FED-87E3-4B9D2A68DF27}"/>
              </a:ext>
            </a:extLst>
          </p:cNvPr>
          <p:cNvSpPr txBox="1"/>
          <p:nvPr/>
        </p:nvSpPr>
        <p:spPr>
          <a:xfrm>
            <a:off x="972000" y="1764000"/>
            <a:ext cx="11806453" cy="693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5020" tIns="65020" rIns="65020" bIns="65020">
            <a:spAutoFit/>
          </a:bodyPr>
          <a:lstStyle>
            <a:lvl1pPr defTabSz="1209038">
              <a:defRPr sz="30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algn="l"/>
            <a:r>
              <a:rPr lang="ru-RU" sz="3653" dirty="0"/>
              <a:t>Лицензии и разрешения</a:t>
            </a:r>
            <a:endParaRPr sz="3653" dirty="0"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850" y="1282700"/>
            <a:ext cx="12814300" cy="8178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image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41892" y="465480"/>
            <a:ext cx="1042218" cy="108000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237"/>
          <p:cNvSpPr/>
          <p:nvPr/>
        </p:nvSpPr>
        <p:spPr>
          <a:xfrm>
            <a:off x="4918224" y="9125272"/>
            <a:ext cx="7320055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 fontScale="92500" lnSpcReduction="20000"/>
          </a:bodyPr>
          <a:lstStyle/>
          <a:p>
            <a:pPr algn="l" defTabSz="457200">
              <a:lnSpc>
                <a:spcPct val="120000"/>
              </a:lnSpc>
              <a:defRPr sz="13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dirty="0"/>
              <a:t>ceo</a:t>
            </a:r>
            <a:r>
              <a:rPr dirty="0"/>
              <a:t>@aviarobots.ru           </a:t>
            </a:r>
            <a:r>
              <a:rPr dirty="0">
                <a:solidFill>
                  <a:srgbClr val="F57134"/>
                </a:solidFill>
              </a:rPr>
              <a:t>www.aviarobots.ru</a:t>
            </a:r>
            <a:r>
              <a:rPr dirty="0"/>
              <a:t>        +7 (812) 603 46 07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016" y="1113366"/>
            <a:ext cx="12763501" cy="8153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image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41892" y="465480"/>
            <a:ext cx="1042218" cy="108000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237"/>
          <p:cNvSpPr/>
          <p:nvPr/>
        </p:nvSpPr>
        <p:spPr>
          <a:xfrm>
            <a:off x="4918224" y="9125272"/>
            <a:ext cx="7320055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 fontScale="92500" lnSpcReduction="20000"/>
          </a:bodyPr>
          <a:lstStyle/>
          <a:p>
            <a:pPr algn="l" defTabSz="457200">
              <a:lnSpc>
                <a:spcPct val="120000"/>
              </a:lnSpc>
              <a:defRPr sz="13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dirty="0"/>
              <a:t>ceo</a:t>
            </a:r>
            <a:r>
              <a:rPr dirty="0"/>
              <a:t>@aviarobots.ru           </a:t>
            </a:r>
            <a:r>
              <a:rPr dirty="0">
                <a:solidFill>
                  <a:srgbClr val="F57134"/>
                </a:solidFill>
              </a:rPr>
              <a:t>www.aviarobots.ru</a:t>
            </a:r>
            <a:r>
              <a:rPr dirty="0"/>
              <a:t>        +7 (812) 603 46 07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" t="13705" r="12497" b="23755"/>
          <a:stretch/>
        </p:blipFill>
        <p:spPr>
          <a:xfrm>
            <a:off x="5219350" y="2921674"/>
            <a:ext cx="6800239" cy="2626909"/>
          </a:xfrm>
          <a:prstGeom prst="rect">
            <a:avLst/>
          </a:prstGeom>
        </p:spPr>
      </p:pic>
      <p:pic>
        <p:nvPicPr>
          <p:cNvPr id="238" name="image7.pn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43619" y="6994906"/>
            <a:ext cx="2443636" cy="97745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Shape 239"/>
          <p:cNvSpPr/>
          <p:nvPr/>
        </p:nvSpPr>
        <p:spPr>
          <a:xfrm>
            <a:off x="985212" y="6424554"/>
            <a:ext cx="4160450" cy="668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3103" tIns="43103" rIns="43103" bIns="43103">
            <a:noAutofit/>
          </a:bodyPr>
          <a:lstStyle>
            <a:lvl1pPr algn="l" defTabSz="457200">
              <a:defRPr sz="2200" b="1" spc="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ru-RU" sz="2190" dirty="0">
                <a:latin typeface="+mj-lt"/>
              </a:rPr>
              <a:t>«Авиационные Роботы»</a:t>
            </a:r>
            <a:endParaRPr sz="2190" dirty="0">
              <a:latin typeface="+mj-lt"/>
            </a:endParaRPr>
          </a:p>
        </p:txBody>
      </p:sp>
      <p:sp>
        <p:nvSpPr>
          <p:cNvPr id="240" name="Shape 240"/>
          <p:cNvSpPr/>
          <p:nvPr/>
        </p:nvSpPr>
        <p:spPr>
          <a:xfrm>
            <a:off x="6044526" y="2291306"/>
            <a:ext cx="770626" cy="28803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948" y="9"/>
                </a:moveTo>
                <a:lnTo>
                  <a:pt x="0" y="21600"/>
                </a:lnTo>
                <a:lnTo>
                  <a:pt x="1794" y="21600"/>
                </a:lnTo>
                <a:lnTo>
                  <a:pt x="21600" y="0"/>
                </a:lnTo>
                <a:lnTo>
                  <a:pt x="19948" y="9"/>
                </a:lnTo>
                <a:close/>
              </a:path>
            </a:pathLst>
          </a:custGeom>
          <a:solidFill>
            <a:srgbClr val="FFFFFF">
              <a:alpha val="30000"/>
            </a:srgbClr>
          </a:solidFill>
          <a:ln w="12700">
            <a:miter lim="400000"/>
          </a:ln>
        </p:spPr>
        <p:txBody>
          <a:bodyPr lIns="43103" tIns="43103" rIns="43103" bIns="43103" anchor="ctr"/>
          <a:lstStyle/>
          <a:p>
            <a:pPr>
              <a:defRPr sz="2400"/>
            </a:pPr>
            <a:endParaRPr sz="2036"/>
          </a:p>
        </p:txBody>
      </p:sp>
      <p:pic>
        <p:nvPicPr>
          <p:cNvPr id="243" name="image19.jpeg"/>
          <p:cNvPicPr>
            <a:picLocks noChangeAspect="1"/>
          </p:cNvPicPr>
          <p:nvPr/>
        </p:nvPicPr>
        <p:blipFill rotWithShape="1">
          <a:blip r:embed="rId5">
            <a:extLst/>
          </a:blip>
          <a:srcRect l="15713" t="18278" r="5735" b="15444"/>
          <a:stretch/>
        </p:blipFill>
        <p:spPr>
          <a:xfrm>
            <a:off x="972000" y="2916106"/>
            <a:ext cx="6163883" cy="26392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0" name="Group 250"/>
          <p:cNvGrpSpPr/>
          <p:nvPr/>
        </p:nvGrpSpPr>
        <p:grpSpPr>
          <a:xfrm>
            <a:off x="5302212" y="2206502"/>
            <a:ext cx="3335895" cy="3575847"/>
            <a:chOff x="0" y="0"/>
            <a:chExt cx="3931590" cy="4214390"/>
          </a:xfrm>
        </p:grpSpPr>
        <p:sp>
          <p:nvSpPr>
            <p:cNvPr id="245" name="Shape 245"/>
            <p:cNvSpPr/>
            <p:nvPr/>
          </p:nvSpPr>
          <p:spPr>
            <a:xfrm>
              <a:off x="642015" y="0"/>
              <a:ext cx="1510433" cy="4183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781" y="9"/>
                  </a:moveTo>
                  <a:lnTo>
                    <a:pt x="0" y="21600"/>
                  </a:lnTo>
                  <a:lnTo>
                    <a:pt x="6924" y="21600"/>
                  </a:lnTo>
                  <a:lnTo>
                    <a:pt x="21600" y="0"/>
                  </a:lnTo>
                  <a:lnTo>
                    <a:pt x="14781" y="9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3103" tIns="43103" rIns="43103" bIns="43103" numCol="1" anchor="ctr">
              <a:noAutofit/>
            </a:bodyPr>
            <a:lstStyle/>
            <a:p>
              <a:pPr>
                <a:defRPr sz="2400"/>
              </a:pPr>
              <a:endParaRPr sz="2036"/>
            </a:p>
          </p:txBody>
        </p:sp>
        <p:sp>
          <p:nvSpPr>
            <p:cNvPr id="246" name="Shape 246"/>
            <p:cNvSpPr/>
            <p:nvPr/>
          </p:nvSpPr>
          <p:spPr>
            <a:xfrm>
              <a:off x="1344453" y="31299"/>
              <a:ext cx="1823428" cy="4183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44" y="9"/>
                  </a:moveTo>
                  <a:lnTo>
                    <a:pt x="0" y="21600"/>
                  </a:lnTo>
                  <a:lnTo>
                    <a:pt x="9443" y="21600"/>
                  </a:lnTo>
                  <a:lnTo>
                    <a:pt x="21600" y="0"/>
                  </a:lnTo>
                  <a:lnTo>
                    <a:pt x="12244" y="9"/>
                  </a:lnTo>
                  <a:close/>
                </a:path>
              </a:pathLst>
            </a:custGeom>
            <a:solidFill>
              <a:srgbClr val="FFFFFF">
                <a:alpha val="9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3103" tIns="43103" rIns="43103" bIns="43103" numCol="1" anchor="ctr">
              <a:noAutofit/>
            </a:bodyPr>
            <a:lstStyle/>
            <a:p>
              <a:pPr>
                <a:defRPr sz="2400"/>
              </a:pPr>
              <a:endParaRPr sz="2036"/>
            </a:p>
          </p:txBody>
        </p:sp>
        <p:sp>
          <p:nvSpPr>
            <p:cNvPr id="247" name="Shape 247"/>
            <p:cNvSpPr/>
            <p:nvPr/>
          </p:nvSpPr>
          <p:spPr>
            <a:xfrm>
              <a:off x="2421158" y="15649"/>
              <a:ext cx="1510433" cy="4183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781" y="9"/>
                  </a:moveTo>
                  <a:lnTo>
                    <a:pt x="0" y="21600"/>
                  </a:lnTo>
                  <a:lnTo>
                    <a:pt x="6924" y="21600"/>
                  </a:lnTo>
                  <a:lnTo>
                    <a:pt x="21600" y="0"/>
                  </a:lnTo>
                  <a:lnTo>
                    <a:pt x="14781" y="9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3103" tIns="43103" rIns="43103" bIns="43103" numCol="1" anchor="ctr">
              <a:noAutofit/>
            </a:bodyPr>
            <a:lstStyle/>
            <a:p>
              <a:pPr>
                <a:defRPr sz="2400"/>
              </a:pPr>
              <a:endParaRPr sz="2036"/>
            </a:p>
          </p:txBody>
        </p:sp>
        <p:sp>
          <p:nvSpPr>
            <p:cNvPr id="248" name="Shape 248"/>
            <p:cNvSpPr/>
            <p:nvPr/>
          </p:nvSpPr>
          <p:spPr>
            <a:xfrm>
              <a:off x="184145" y="0"/>
              <a:ext cx="1353936" cy="4183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490" y="9"/>
                  </a:moveTo>
                  <a:lnTo>
                    <a:pt x="0" y="21600"/>
                  </a:lnTo>
                  <a:lnTo>
                    <a:pt x="5228" y="21600"/>
                  </a:lnTo>
                  <a:lnTo>
                    <a:pt x="21600" y="0"/>
                  </a:lnTo>
                  <a:lnTo>
                    <a:pt x="16490" y="9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3103" tIns="43103" rIns="43103" bIns="43103" numCol="1" anchor="ctr">
              <a:noAutofit/>
            </a:bodyPr>
            <a:lstStyle/>
            <a:p>
              <a:pPr>
                <a:defRPr sz="2400"/>
              </a:pPr>
              <a:endParaRPr sz="2036"/>
            </a:p>
          </p:txBody>
        </p:sp>
        <p:sp>
          <p:nvSpPr>
            <p:cNvPr id="249" name="Shape 249"/>
            <p:cNvSpPr/>
            <p:nvPr/>
          </p:nvSpPr>
          <p:spPr>
            <a:xfrm>
              <a:off x="0" y="0"/>
              <a:ext cx="1119189" cy="4183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948" y="9"/>
                  </a:moveTo>
                  <a:lnTo>
                    <a:pt x="0" y="21600"/>
                  </a:lnTo>
                  <a:lnTo>
                    <a:pt x="1794" y="21600"/>
                  </a:lnTo>
                  <a:lnTo>
                    <a:pt x="21600" y="0"/>
                  </a:lnTo>
                  <a:lnTo>
                    <a:pt x="19948" y="9"/>
                  </a:ln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3103" tIns="43103" rIns="43103" bIns="43103" numCol="1" anchor="ctr">
              <a:noAutofit/>
            </a:bodyPr>
            <a:lstStyle/>
            <a:p>
              <a:pPr>
                <a:defRPr sz="2400"/>
              </a:pPr>
              <a:endParaRPr sz="2036"/>
            </a:p>
          </p:txBody>
        </p:sp>
      </p:grpSp>
      <p:grpSp>
        <p:nvGrpSpPr>
          <p:cNvPr id="256" name="Group 256"/>
          <p:cNvGrpSpPr/>
          <p:nvPr/>
        </p:nvGrpSpPr>
        <p:grpSpPr>
          <a:xfrm rot="10800000">
            <a:off x="6018462" y="2314258"/>
            <a:ext cx="3335896" cy="3575847"/>
            <a:chOff x="0" y="0"/>
            <a:chExt cx="3931591" cy="4214391"/>
          </a:xfrm>
        </p:grpSpPr>
        <p:sp>
          <p:nvSpPr>
            <p:cNvPr id="251" name="Shape 251"/>
            <p:cNvSpPr/>
            <p:nvPr/>
          </p:nvSpPr>
          <p:spPr>
            <a:xfrm>
              <a:off x="642015" y="0"/>
              <a:ext cx="1510433" cy="4183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781" y="9"/>
                  </a:moveTo>
                  <a:lnTo>
                    <a:pt x="0" y="21600"/>
                  </a:lnTo>
                  <a:lnTo>
                    <a:pt x="6924" y="21600"/>
                  </a:lnTo>
                  <a:lnTo>
                    <a:pt x="21600" y="0"/>
                  </a:lnTo>
                  <a:lnTo>
                    <a:pt x="14781" y="9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3103" tIns="43103" rIns="43103" bIns="43103" numCol="1" anchor="ctr">
              <a:noAutofit/>
            </a:bodyPr>
            <a:lstStyle/>
            <a:p>
              <a:pPr>
                <a:defRPr sz="2400"/>
              </a:pPr>
              <a:endParaRPr sz="2036"/>
            </a:p>
          </p:txBody>
        </p:sp>
        <p:sp>
          <p:nvSpPr>
            <p:cNvPr id="252" name="Shape 252"/>
            <p:cNvSpPr/>
            <p:nvPr/>
          </p:nvSpPr>
          <p:spPr>
            <a:xfrm>
              <a:off x="1344453" y="31299"/>
              <a:ext cx="1823428" cy="4183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44" y="9"/>
                  </a:moveTo>
                  <a:lnTo>
                    <a:pt x="0" y="21600"/>
                  </a:lnTo>
                  <a:lnTo>
                    <a:pt x="9443" y="21600"/>
                  </a:lnTo>
                  <a:lnTo>
                    <a:pt x="21600" y="0"/>
                  </a:lnTo>
                  <a:lnTo>
                    <a:pt x="12244" y="9"/>
                  </a:lnTo>
                  <a:close/>
                </a:path>
              </a:pathLst>
            </a:custGeom>
            <a:solidFill>
              <a:srgbClr val="FFFFFF">
                <a:alpha val="9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3103" tIns="43103" rIns="43103" bIns="43103" numCol="1" anchor="ctr">
              <a:noAutofit/>
            </a:bodyPr>
            <a:lstStyle/>
            <a:p>
              <a:pPr>
                <a:defRPr sz="2400"/>
              </a:pPr>
              <a:endParaRPr sz="2036"/>
            </a:p>
          </p:txBody>
        </p:sp>
        <p:sp>
          <p:nvSpPr>
            <p:cNvPr id="253" name="Shape 253"/>
            <p:cNvSpPr/>
            <p:nvPr/>
          </p:nvSpPr>
          <p:spPr>
            <a:xfrm>
              <a:off x="2421158" y="15649"/>
              <a:ext cx="1510433" cy="4183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781" y="9"/>
                  </a:moveTo>
                  <a:lnTo>
                    <a:pt x="0" y="21600"/>
                  </a:lnTo>
                  <a:lnTo>
                    <a:pt x="6924" y="21600"/>
                  </a:lnTo>
                  <a:lnTo>
                    <a:pt x="21600" y="0"/>
                  </a:lnTo>
                  <a:lnTo>
                    <a:pt x="14781" y="9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3103" tIns="43103" rIns="43103" bIns="43103" numCol="1" anchor="ctr">
              <a:noAutofit/>
            </a:bodyPr>
            <a:lstStyle/>
            <a:p>
              <a:pPr>
                <a:defRPr sz="2400"/>
              </a:pPr>
              <a:endParaRPr sz="2036"/>
            </a:p>
          </p:txBody>
        </p:sp>
        <p:sp>
          <p:nvSpPr>
            <p:cNvPr id="254" name="Shape 254"/>
            <p:cNvSpPr/>
            <p:nvPr/>
          </p:nvSpPr>
          <p:spPr>
            <a:xfrm>
              <a:off x="184145" y="0"/>
              <a:ext cx="1353936" cy="4183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490" y="9"/>
                  </a:moveTo>
                  <a:lnTo>
                    <a:pt x="0" y="21600"/>
                  </a:lnTo>
                  <a:lnTo>
                    <a:pt x="5228" y="21600"/>
                  </a:lnTo>
                  <a:lnTo>
                    <a:pt x="21600" y="0"/>
                  </a:lnTo>
                  <a:lnTo>
                    <a:pt x="16490" y="9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3103" tIns="43103" rIns="43103" bIns="43103" numCol="1" anchor="ctr">
              <a:noAutofit/>
            </a:bodyPr>
            <a:lstStyle/>
            <a:p>
              <a:pPr>
                <a:defRPr sz="2400"/>
              </a:pPr>
              <a:endParaRPr sz="2036"/>
            </a:p>
          </p:txBody>
        </p:sp>
        <p:sp>
          <p:nvSpPr>
            <p:cNvPr id="255" name="Shape 255"/>
            <p:cNvSpPr/>
            <p:nvPr/>
          </p:nvSpPr>
          <p:spPr>
            <a:xfrm>
              <a:off x="0" y="0"/>
              <a:ext cx="1119189" cy="4183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948" y="9"/>
                  </a:moveTo>
                  <a:lnTo>
                    <a:pt x="0" y="21600"/>
                  </a:lnTo>
                  <a:lnTo>
                    <a:pt x="1794" y="21600"/>
                  </a:lnTo>
                  <a:lnTo>
                    <a:pt x="21600" y="0"/>
                  </a:lnTo>
                  <a:lnTo>
                    <a:pt x="19948" y="9"/>
                  </a:ln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3103" tIns="43103" rIns="43103" bIns="43103" numCol="1" anchor="ctr">
              <a:noAutofit/>
            </a:bodyPr>
            <a:lstStyle/>
            <a:p>
              <a:pPr>
                <a:defRPr sz="2400"/>
              </a:pPr>
              <a:endParaRPr sz="2036"/>
            </a:p>
          </p:txBody>
        </p:sp>
      </p:grpSp>
      <p:sp>
        <p:nvSpPr>
          <p:cNvPr id="24" name="Shape 237">
            <a:extLst>
              <a:ext uri="{FF2B5EF4-FFF2-40B4-BE49-F238E27FC236}">
                <a16:creationId xmlns:a16="http://schemas.microsoft.com/office/drawing/2014/main" id="{9D3AB92A-8871-4E1F-BB96-663619E273CE}"/>
              </a:ext>
            </a:extLst>
          </p:cNvPr>
          <p:cNvSpPr/>
          <p:nvPr/>
        </p:nvSpPr>
        <p:spPr>
          <a:xfrm rot="16200000">
            <a:off x="11236242" y="7304362"/>
            <a:ext cx="2439096" cy="412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5636" tIns="55636" rIns="55636" bIns="55636">
            <a:normAutofit/>
          </a:bodyPr>
          <a:lstStyle/>
          <a:p>
            <a:pPr algn="just" defTabSz="500725">
              <a:lnSpc>
                <a:spcPct val="120000"/>
              </a:lnSpc>
              <a:defRPr sz="1300">
                <a:latin typeface="Calibri"/>
                <a:ea typeface="Calibri"/>
                <a:cs typeface="Calibri"/>
                <a:sym typeface="Calibri"/>
              </a:defRPr>
            </a:pPr>
            <a:r>
              <a:rPr sz="1424" dirty="0">
                <a:solidFill>
                  <a:srgbClr val="F57134"/>
                </a:solidFill>
              </a:rPr>
              <a:t>www.aviarobots.ru</a:t>
            </a:r>
            <a:r>
              <a:rPr lang="ru-RU" sz="1424" dirty="0">
                <a:solidFill>
                  <a:srgbClr val="F57134"/>
                </a:solidFill>
              </a:rPr>
              <a:t>	</a:t>
            </a:r>
            <a:endParaRPr sz="1424" dirty="0"/>
          </a:p>
        </p:txBody>
      </p:sp>
      <p:sp>
        <p:nvSpPr>
          <p:cNvPr id="244" name="Shape 244"/>
          <p:cNvSpPr/>
          <p:nvPr/>
        </p:nvSpPr>
        <p:spPr>
          <a:xfrm>
            <a:off x="5081028" y="5642157"/>
            <a:ext cx="6938560" cy="2900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numCol="2" spcCol="338871">
            <a:noAutofit/>
          </a:bodyPr>
          <a:lstStyle/>
          <a:p>
            <a:pPr marL="347822" lvl="2" indent="-242446" algn="l" defTabSz="342008">
              <a:lnSpc>
                <a:spcPct val="120000"/>
              </a:lnSpc>
              <a:spcBef>
                <a:spcPts val="679"/>
              </a:spcBef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  <a:defRPr sz="966"/>
            </a:pPr>
            <a:r>
              <a:rPr lang="ru-RU" sz="1314" dirty="0"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rPr>
              <a:t>Коммерческий оператор БПЛА самолетного, вертолетного и </a:t>
            </a:r>
            <a:r>
              <a:rPr lang="ru-RU" sz="1314" dirty="0" err="1"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rPr>
              <a:t>мультроторного</a:t>
            </a:r>
            <a:r>
              <a:rPr lang="ru-RU" sz="1314" dirty="0"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rPr>
              <a:t> типов</a:t>
            </a:r>
            <a:endParaRPr sz="1314" dirty="0">
              <a:latin typeface="Segoe UI Light" panose="020B0502040204020203" pitchFamily="34" charset="0"/>
              <a:ea typeface="Segoe UI Historic" panose="020B0502040204020203" pitchFamily="34" charset="0"/>
              <a:cs typeface="Segoe UI Light" panose="020B0502040204020203" pitchFamily="34" charset="0"/>
            </a:endParaRPr>
          </a:p>
          <a:p>
            <a:pPr marL="347822" lvl="2" indent="-242446" algn="l" defTabSz="342008">
              <a:lnSpc>
                <a:spcPct val="120000"/>
              </a:lnSpc>
              <a:spcBef>
                <a:spcPts val="679"/>
              </a:spcBef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  <a:defRPr sz="966"/>
            </a:pPr>
            <a:r>
              <a:rPr lang="ru-RU" sz="1314" dirty="0"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rPr>
              <a:t>Видео-, фото-, тепловизионная и мультиспектральная съемка, воздушное лазерное сканирование </a:t>
            </a:r>
          </a:p>
          <a:p>
            <a:pPr marL="347822" lvl="2" indent="-242446" algn="l" defTabSz="342008">
              <a:lnSpc>
                <a:spcPct val="120000"/>
              </a:lnSpc>
              <a:spcBef>
                <a:spcPts val="679"/>
              </a:spcBef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  <a:defRPr sz="966"/>
            </a:pPr>
            <a:r>
              <a:rPr lang="ru-RU" sz="1314" dirty="0"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rPr>
              <a:t>Оперативный сбор данных (включая видеотрансляции</a:t>
            </a:r>
            <a:r>
              <a:rPr lang="en-US" sz="1314" dirty="0"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ru-RU" sz="1314" dirty="0"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rPr>
              <a:t>в режиме реального времени) и камеральная обработка</a:t>
            </a:r>
          </a:p>
          <a:p>
            <a:pPr marL="347822" lvl="2" indent="-242446" algn="l" defTabSz="342008">
              <a:lnSpc>
                <a:spcPct val="120000"/>
              </a:lnSpc>
              <a:spcBef>
                <a:spcPts val="679"/>
              </a:spcBef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  <a:defRPr sz="966"/>
            </a:pPr>
            <a:r>
              <a:rPr lang="ru-RU" sz="1314" dirty="0"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rPr>
              <a:t>Производство </a:t>
            </a:r>
            <a:r>
              <a:rPr lang="ru-RU" sz="1314" dirty="0" err="1"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rPr>
              <a:t>ортофотопланов</a:t>
            </a:r>
            <a:r>
              <a:rPr lang="ru-RU" sz="1314" dirty="0"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rPr>
              <a:t>, цифровых моделей, высокоточных 3</a:t>
            </a:r>
            <a:r>
              <a:rPr lang="en-US" sz="1314" dirty="0"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rPr>
              <a:t>D </a:t>
            </a:r>
            <a:r>
              <a:rPr lang="ru-RU" sz="1314" dirty="0"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rPr>
              <a:t>визуализаций, экспорт данных в САПР и ГИС</a:t>
            </a:r>
          </a:p>
          <a:p>
            <a:pPr marL="347822" lvl="2" indent="-242446" algn="l" defTabSz="342008">
              <a:lnSpc>
                <a:spcPct val="120000"/>
              </a:lnSpc>
              <a:spcBef>
                <a:spcPts val="679"/>
              </a:spcBef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  <a:defRPr sz="966"/>
            </a:pPr>
            <a:r>
              <a:rPr lang="ru-RU" sz="1314" dirty="0"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rPr>
              <a:t>Члены Ассоциация эксплуатантов и разработчиков беспилотных авиационных систем, рабочей группы «</a:t>
            </a:r>
            <a:r>
              <a:rPr lang="ru-RU" sz="1314" dirty="0" err="1"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rPr>
              <a:t>АэроНэт</a:t>
            </a:r>
            <a:r>
              <a:rPr lang="ru-RU" sz="1314" dirty="0"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rPr>
              <a:t>» (АСИ), </a:t>
            </a:r>
          </a:p>
          <a:p>
            <a:pPr marL="347822" lvl="2" indent="-242446" algn="l" defTabSz="342008">
              <a:lnSpc>
                <a:spcPct val="120000"/>
              </a:lnSpc>
              <a:spcBef>
                <a:spcPts val="679"/>
              </a:spcBef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  <a:defRPr sz="966"/>
            </a:pPr>
            <a:r>
              <a:rPr lang="ru-RU" sz="1314" dirty="0"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rPr>
              <a:t>Члены рабочей группы «Развитие беспилотных технологий в транспортном комплексе РФ» при </a:t>
            </a:r>
            <a:r>
              <a:rPr lang="ru-RU" sz="1314" dirty="0" err="1"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rPr>
              <a:t>Министерсте</a:t>
            </a:r>
            <a:r>
              <a:rPr lang="ru-RU" sz="1314" dirty="0"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rPr>
              <a:t> транспорта РФ</a:t>
            </a:r>
          </a:p>
          <a:p>
            <a:pPr marL="347822" lvl="2" indent="-242446" algn="l" defTabSz="342008">
              <a:lnSpc>
                <a:spcPct val="120000"/>
              </a:lnSpc>
              <a:spcBef>
                <a:spcPts val="679"/>
              </a:spcBef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  <a:defRPr sz="966"/>
            </a:pPr>
            <a:r>
              <a:rPr lang="ru-RU" sz="1314" dirty="0"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rPr>
              <a:t>Члены Ленинградской областной торгово-промышленной палаты.</a:t>
            </a:r>
            <a:endParaRPr sz="1314" dirty="0">
              <a:latin typeface="Segoe UI Light" panose="020B0502040204020203" pitchFamily="34" charset="0"/>
              <a:ea typeface="Segoe UI Historic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7" name="pasted-image.pdf" descr="pasted-image.pdf">
            <a:extLst>
              <a:ext uri="{FF2B5EF4-FFF2-40B4-BE49-F238E27FC236}">
                <a16:creationId xmlns:a16="http://schemas.microsoft.com/office/drawing/2014/main" id="{19E3BC01-FF44-47A6-8116-2227010ECE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>
          <a:xfrm>
            <a:off x="881923" y="654845"/>
            <a:ext cx="2751572" cy="63347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8" name="Сельскохозяйственные задачи  решаемые с применением беспилотных комплексов">
            <a:extLst>
              <a:ext uri="{FF2B5EF4-FFF2-40B4-BE49-F238E27FC236}">
                <a16:creationId xmlns:a16="http://schemas.microsoft.com/office/drawing/2014/main" id="{01C45F22-6200-4FDC-99B9-0EA815A46583}"/>
              </a:ext>
            </a:extLst>
          </p:cNvPr>
          <p:cNvSpPr txBox="1"/>
          <p:nvPr/>
        </p:nvSpPr>
        <p:spPr>
          <a:xfrm>
            <a:off x="972000" y="1764000"/>
            <a:ext cx="11806453" cy="693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5020" tIns="65020" rIns="65020" bIns="65020">
            <a:spAutoFit/>
          </a:bodyPr>
          <a:lstStyle>
            <a:lvl1pPr defTabSz="1209038">
              <a:defRPr sz="30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algn="l"/>
            <a:r>
              <a:rPr lang="ru-RU" sz="3653" dirty="0"/>
              <a:t>О компании</a:t>
            </a:r>
            <a:endParaRPr sz="3653" dirty="0"/>
          </a:p>
        </p:txBody>
      </p:sp>
    </p:spTree>
    <p:extLst>
      <p:ext uri="{BB962C8B-B14F-4D97-AF65-F5344CB8AC3E}">
        <p14:creationId xmlns:p14="http://schemas.microsoft.com/office/powerpoint/2010/main" val="66804818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900" y="1276350"/>
            <a:ext cx="12776200" cy="816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image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41892" y="465480"/>
            <a:ext cx="1042218" cy="108000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237"/>
          <p:cNvSpPr/>
          <p:nvPr/>
        </p:nvSpPr>
        <p:spPr>
          <a:xfrm>
            <a:off x="4918224" y="9125272"/>
            <a:ext cx="7320055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 fontScale="92500" lnSpcReduction="20000"/>
          </a:bodyPr>
          <a:lstStyle/>
          <a:p>
            <a:pPr algn="l" defTabSz="457200">
              <a:lnSpc>
                <a:spcPct val="120000"/>
              </a:lnSpc>
              <a:defRPr sz="13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dirty="0"/>
              <a:t>ceo</a:t>
            </a:r>
            <a:r>
              <a:rPr dirty="0"/>
              <a:t>@aviarobots.ru           </a:t>
            </a:r>
            <a:r>
              <a:rPr dirty="0">
                <a:solidFill>
                  <a:srgbClr val="F57134"/>
                </a:solidFill>
              </a:rPr>
              <a:t>www.aviarobots.ru</a:t>
            </a:r>
            <a:r>
              <a:rPr dirty="0"/>
              <a:t>        +7 (812) 603 46 07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0643062">
            <a:off x="3893961" y="-4679264"/>
            <a:ext cx="12012456" cy="10348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9382714">
            <a:off x="7430096" y="567685"/>
            <a:ext cx="3334527" cy="5714690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Shape 274"/>
          <p:cNvSpPr/>
          <p:nvPr/>
        </p:nvSpPr>
        <p:spPr>
          <a:xfrm>
            <a:off x="901382" y="8601867"/>
            <a:ext cx="2822608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 fontScale="92500" lnSpcReduction="10000"/>
          </a:bodyPr>
          <a:lstStyle/>
          <a:p>
            <a:pPr algn="l" defTabSz="457200">
              <a:lnSpc>
                <a:spcPct val="120000"/>
              </a:lnSpc>
              <a:defRPr sz="1500">
                <a:solidFill>
                  <a:srgbClr val="F57134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www.aviarobots.ru</a:t>
            </a:r>
            <a:r>
              <a:rPr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275" name="image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79416" y="4736122"/>
            <a:ext cx="1724540" cy="178706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F05DB34C-FEA9-4758-806C-3109A63F9507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ru-RU" dirty="0"/>
              <a:t>С П А С И Б О   З А   В Н И М А Н И Е</a:t>
            </a:r>
          </a:p>
        </p:txBody>
      </p:sp>
    </p:spTree>
    <p:extLst>
      <p:ext uri="{BB962C8B-B14F-4D97-AF65-F5344CB8AC3E}">
        <p14:creationId xmlns:p14="http://schemas.microsoft.com/office/powerpoint/2010/main" val="147725830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Создание 3D и электронных карт полей;…"/>
          <p:cNvSpPr txBox="1"/>
          <p:nvPr/>
        </p:nvSpPr>
        <p:spPr>
          <a:xfrm>
            <a:off x="972000" y="3026684"/>
            <a:ext cx="11092301" cy="5882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5020" tIns="65020" rIns="65020" bIns="65020">
            <a:spAutoFit/>
          </a:bodyPr>
          <a:lstStyle/>
          <a:p>
            <a:pPr marL="375544" indent="-375544" algn="just" defTabSz="1324138">
              <a:lnSpc>
                <a:spcPct val="120000"/>
              </a:lnSpc>
              <a:spcBef>
                <a:spcPts val="657"/>
              </a:spcBef>
              <a:buClr>
                <a:srgbClr val="FF9300"/>
              </a:buClr>
              <a:buSzPct val="100000"/>
              <a:buFont typeface="Arial" panose="020B0604020202020204" pitchFamily="34" charset="0"/>
              <a:buChar char="•"/>
              <a:defRPr sz="1300"/>
            </a:pPr>
            <a:r>
              <a:rPr lang="ru-RU" sz="2300" dirty="0"/>
              <a:t>В текущей экономической ситуации одной из основных задач на региональном и муниципальном уровне является формирование дополнительных источников доходов бюджета</a:t>
            </a:r>
          </a:p>
          <a:p>
            <a:pPr marL="375544" indent="-375544" algn="just" defTabSz="1324138">
              <a:lnSpc>
                <a:spcPct val="120000"/>
              </a:lnSpc>
              <a:spcBef>
                <a:spcPts val="657"/>
              </a:spcBef>
              <a:buClr>
                <a:srgbClr val="FF9300"/>
              </a:buClr>
              <a:buSzPct val="100000"/>
              <a:buFont typeface="Arial" panose="020B0604020202020204" pitchFamily="34" charset="0"/>
              <a:buChar char="•"/>
              <a:defRPr sz="1300"/>
            </a:pPr>
            <a:r>
              <a:rPr lang="ru-RU" sz="2300" dirty="0"/>
              <a:t>Повышение требований населения к эффективности работы органов государственной и муниципальной власти</a:t>
            </a:r>
          </a:p>
          <a:p>
            <a:pPr marL="375544" indent="-375544" algn="just" defTabSz="1324138">
              <a:lnSpc>
                <a:spcPct val="120000"/>
              </a:lnSpc>
              <a:spcBef>
                <a:spcPts val="657"/>
              </a:spcBef>
              <a:buClr>
                <a:srgbClr val="FF9300"/>
              </a:buClr>
              <a:buSzPct val="100000"/>
              <a:buFont typeface="Arial" panose="020B0604020202020204" pitchFamily="34" charset="0"/>
              <a:buChar char="•"/>
              <a:defRPr sz="1300"/>
            </a:pPr>
            <a:r>
              <a:rPr lang="ru-RU" sz="2300" dirty="0"/>
              <a:t>Земельные отношения остаются недостаточно урегулированной сферой, что порождает многочисленные правонарушения, устранение которых может приводить к значительному экономическому эффекту для бюджетов всех уровней</a:t>
            </a:r>
          </a:p>
          <a:p>
            <a:pPr marL="375544" indent="-375544" algn="just" defTabSz="1324138">
              <a:lnSpc>
                <a:spcPct val="120000"/>
              </a:lnSpc>
              <a:spcBef>
                <a:spcPts val="657"/>
              </a:spcBef>
              <a:buClr>
                <a:srgbClr val="FF9300"/>
              </a:buClr>
              <a:buSzPct val="100000"/>
              <a:buFont typeface="Arial" panose="020B0604020202020204" pitchFamily="34" charset="0"/>
              <a:buChar char="•"/>
              <a:defRPr sz="1300"/>
            </a:pPr>
            <a:r>
              <a:rPr lang="ru-RU" sz="2300" dirty="0"/>
              <a:t>поручение президента РФ от 18.12.2018 обеспечить нормативно-правовое регулирования в части использования данных дистанционного зондирование Земли в качестве доказательной базы  при осуществлении контрольно-надзорной деятельности в срок до 01.04.2019</a:t>
            </a:r>
          </a:p>
        </p:txBody>
      </p:sp>
      <p:sp>
        <p:nvSpPr>
          <p:cNvPr id="201" name="Сельскохозяйственные задачи  решаемые с применением беспилотных комплексов"/>
          <p:cNvSpPr txBox="1"/>
          <p:nvPr/>
        </p:nvSpPr>
        <p:spPr>
          <a:xfrm>
            <a:off x="954715" y="1774090"/>
            <a:ext cx="11806453" cy="693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5020" tIns="65020" rIns="65020" bIns="65020">
            <a:spAutoFit/>
          </a:bodyPr>
          <a:lstStyle>
            <a:lvl1pPr defTabSz="1209038">
              <a:defRPr sz="30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endParaRPr sz="3653" dirty="0"/>
          </a:p>
        </p:txBody>
      </p:sp>
      <p:sp>
        <p:nvSpPr>
          <p:cNvPr id="16" name="Сельскохозяйственные задачи  решаемые с применением беспилотных комплексов">
            <a:extLst>
              <a:ext uri="{FF2B5EF4-FFF2-40B4-BE49-F238E27FC236}">
                <a16:creationId xmlns:a16="http://schemas.microsoft.com/office/drawing/2014/main" id="{994AE882-885A-49DA-8E0D-06FE30FE432E}"/>
              </a:ext>
            </a:extLst>
          </p:cNvPr>
          <p:cNvSpPr txBox="1"/>
          <p:nvPr/>
        </p:nvSpPr>
        <p:spPr>
          <a:xfrm>
            <a:off x="1107115" y="1926490"/>
            <a:ext cx="11806453" cy="693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5020" tIns="65020" rIns="65020" bIns="65020">
            <a:spAutoFit/>
          </a:bodyPr>
          <a:lstStyle>
            <a:lvl1pPr defTabSz="1209038">
              <a:defRPr sz="30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endParaRPr lang="ru-RU" sz="3653" dirty="0"/>
          </a:p>
        </p:txBody>
      </p:sp>
      <p:sp>
        <p:nvSpPr>
          <p:cNvPr id="19" name="Сельскохозяйственные задачи  решаемые с применением беспилотных комплексов">
            <a:extLst>
              <a:ext uri="{FF2B5EF4-FFF2-40B4-BE49-F238E27FC236}">
                <a16:creationId xmlns:a16="http://schemas.microsoft.com/office/drawing/2014/main" id="{F7DACF40-1357-4F8C-8D20-67E96BFEEAF2}"/>
              </a:ext>
            </a:extLst>
          </p:cNvPr>
          <p:cNvSpPr txBox="1"/>
          <p:nvPr/>
        </p:nvSpPr>
        <p:spPr>
          <a:xfrm>
            <a:off x="972000" y="1764000"/>
            <a:ext cx="11806453" cy="12555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5020" tIns="65020" rIns="65020" bIns="65020">
            <a:spAutoFit/>
          </a:bodyPr>
          <a:lstStyle>
            <a:lvl1pPr defTabSz="1209038">
              <a:defRPr sz="30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algn="just"/>
            <a:r>
              <a:rPr lang="ru-RU" sz="3653" dirty="0"/>
              <a:t>Предпосылки для выполнения </a:t>
            </a:r>
          </a:p>
          <a:p>
            <a:pPr algn="just"/>
            <a:r>
              <a:rPr lang="ru-RU" sz="3653" dirty="0"/>
              <a:t>комплекса работ</a:t>
            </a:r>
          </a:p>
        </p:txBody>
      </p:sp>
      <p:sp>
        <p:nvSpPr>
          <p:cNvPr id="22" name="Shape 237">
            <a:extLst>
              <a:ext uri="{FF2B5EF4-FFF2-40B4-BE49-F238E27FC236}">
                <a16:creationId xmlns:a16="http://schemas.microsoft.com/office/drawing/2014/main" id="{044789F8-A1A0-4434-828A-0F388A8A0480}"/>
              </a:ext>
            </a:extLst>
          </p:cNvPr>
          <p:cNvSpPr/>
          <p:nvPr/>
        </p:nvSpPr>
        <p:spPr>
          <a:xfrm rot="16200000">
            <a:off x="11236242" y="7304362"/>
            <a:ext cx="2439096" cy="412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5636" tIns="55636" rIns="55636" bIns="55636">
            <a:normAutofit/>
          </a:bodyPr>
          <a:lstStyle/>
          <a:p>
            <a:pPr algn="just" defTabSz="500725">
              <a:lnSpc>
                <a:spcPct val="120000"/>
              </a:lnSpc>
              <a:defRPr sz="1300">
                <a:latin typeface="Calibri"/>
                <a:ea typeface="Calibri"/>
                <a:cs typeface="Calibri"/>
                <a:sym typeface="Calibri"/>
              </a:defRPr>
            </a:pPr>
            <a:r>
              <a:rPr sz="1424" dirty="0">
                <a:solidFill>
                  <a:srgbClr val="F57134"/>
                </a:solidFill>
              </a:rPr>
              <a:t>www.aviarobots.ru</a:t>
            </a:r>
            <a:r>
              <a:rPr lang="ru-RU" sz="1424" dirty="0">
                <a:solidFill>
                  <a:srgbClr val="F57134"/>
                </a:solidFill>
              </a:rPr>
              <a:t>	</a:t>
            </a:r>
            <a:endParaRPr sz="1424" dirty="0"/>
          </a:p>
        </p:txBody>
      </p:sp>
      <p:pic>
        <p:nvPicPr>
          <p:cNvPr id="23" name="pasted-image.pdf" descr="pasted-image.pdf">
            <a:extLst>
              <a:ext uri="{FF2B5EF4-FFF2-40B4-BE49-F238E27FC236}">
                <a16:creationId xmlns:a16="http://schemas.microsoft.com/office/drawing/2014/main" id="{9907FFD0-DDB5-44C3-A16F-7BDCF01DD7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881923" y="654845"/>
            <a:ext cx="2751572" cy="63347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57898501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/>
        </p:nvSpPr>
        <p:spPr>
          <a:xfrm>
            <a:off x="6044526" y="2291306"/>
            <a:ext cx="770626" cy="28803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948" y="9"/>
                </a:moveTo>
                <a:lnTo>
                  <a:pt x="0" y="21600"/>
                </a:lnTo>
                <a:lnTo>
                  <a:pt x="1794" y="21600"/>
                </a:lnTo>
                <a:lnTo>
                  <a:pt x="21600" y="0"/>
                </a:lnTo>
                <a:lnTo>
                  <a:pt x="19948" y="9"/>
                </a:lnTo>
                <a:close/>
              </a:path>
            </a:pathLst>
          </a:custGeom>
          <a:solidFill>
            <a:srgbClr val="FFFFFF">
              <a:alpha val="30000"/>
            </a:srgbClr>
          </a:solidFill>
          <a:ln w="12700">
            <a:miter lim="400000"/>
          </a:ln>
        </p:spPr>
        <p:txBody>
          <a:bodyPr lIns="43103" tIns="43103" rIns="43103" bIns="43103" anchor="ctr"/>
          <a:lstStyle/>
          <a:p>
            <a:pPr>
              <a:defRPr sz="2400"/>
            </a:pPr>
            <a:endParaRPr sz="2036"/>
          </a:p>
        </p:txBody>
      </p:sp>
      <p:sp>
        <p:nvSpPr>
          <p:cNvPr id="27" name="Сельскохозяйственные задачи  решаемые с применением беспилотных комплексов">
            <a:extLst>
              <a:ext uri="{FF2B5EF4-FFF2-40B4-BE49-F238E27FC236}">
                <a16:creationId xmlns:a16="http://schemas.microsoft.com/office/drawing/2014/main" id="{807D3BD1-0FFC-4792-B0F5-81FD62306525}"/>
              </a:ext>
            </a:extLst>
          </p:cNvPr>
          <p:cNvSpPr txBox="1"/>
          <p:nvPr/>
        </p:nvSpPr>
        <p:spPr>
          <a:xfrm>
            <a:off x="933554" y="1887182"/>
            <a:ext cx="11806453" cy="693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5020" tIns="65020" rIns="65020" bIns="65020">
            <a:spAutoFit/>
          </a:bodyPr>
          <a:lstStyle>
            <a:lvl1pPr defTabSz="1209038">
              <a:defRPr sz="30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algn="l"/>
            <a:endParaRPr sz="3653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8D906DA-279B-4C2A-AF5B-2A2C4551AEEC}"/>
              </a:ext>
            </a:extLst>
          </p:cNvPr>
          <p:cNvSpPr/>
          <p:nvPr/>
        </p:nvSpPr>
        <p:spPr>
          <a:xfrm>
            <a:off x="972000" y="2726668"/>
            <a:ext cx="11266268" cy="5475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5544" indent="-375544" algn="just" defTabSz="1324138">
              <a:lnSpc>
                <a:spcPct val="120000"/>
              </a:lnSpc>
              <a:spcBef>
                <a:spcPts val="657"/>
              </a:spcBef>
              <a:buClr>
                <a:srgbClr val="FF9300"/>
              </a:buClr>
              <a:buSzPct val="100000"/>
              <a:buFont typeface="Arial" panose="020B0604020202020204" pitchFamily="34" charset="0"/>
              <a:buChar char="•"/>
              <a:defRPr sz="1300"/>
            </a:pPr>
            <a:r>
              <a:rPr lang="ru-RU" sz="3000" dirty="0"/>
              <a:t>Высокое разрешение и точность материалов </a:t>
            </a:r>
          </a:p>
          <a:p>
            <a:pPr marL="375544" indent="-375544" algn="just" defTabSz="1324138">
              <a:lnSpc>
                <a:spcPct val="120000"/>
              </a:lnSpc>
              <a:spcBef>
                <a:spcPts val="657"/>
              </a:spcBef>
              <a:buClr>
                <a:srgbClr val="FF9300"/>
              </a:buClr>
              <a:buSzPct val="100000"/>
              <a:buFont typeface="Arial" panose="020B0604020202020204" pitchFamily="34" charset="0"/>
              <a:buChar char="•"/>
              <a:defRPr sz="1300"/>
            </a:pPr>
            <a:r>
              <a:rPr lang="ru-RU" sz="3000" dirty="0"/>
              <a:t>Оперативное получение результата</a:t>
            </a:r>
          </a:p>
          <a:p>
            <a:pPr marL="375544" indent="-375544" algn="just" defTabSz="1324138">
              <a:lnSpc>
                <a:spcPct val="120000"/>
              </a:lnSpc>
              <a:spcBef>
                <a:spcPts val="657"/>
              </a:spcBef>
              <a:buClr>
                <a:srgbClr val="FF9300"/>
              </a:buClr>
              <a:buSzPct val="100000"/>
              <a:buFont typeface="Arial" panose="020B0604020202020204" pitchFamily="34" charset="0"/>
              <a:buChar char="•"/>
              <a:defRPr sz="1300"/>
            </a:pPr>
            <a:r>
              <a:rPr lang="ru-RU" sz="3000" dirty="0"/>
              <a:t>Объективность и достоверность получаемых результатов</a:t>
            </a:r>
          </a:p>
          <a:p>
            <a:pPr marL="375544" indent="-375544" algn="just" defTabSz="1324138">
              <a:lnSpc>
                <a:spcPct val="120000"/>
              </a:lnSpc>
              <a:spcBef>
                <a:spcPts val="657"/>
              </a:spcBef>
              <a:buClr>
                <a:srgbClr val="FF9300"/>
              </a:buClr>
              <a:buSzPct val="100000"/>
              <a:buFont typeface="Arial" panose="020B0604020202020204" pitchFamily="34" charset="0"/>
              <a:buChar char="•"/>
              <a:defRPr sz="1300"/>
            </a:pPr>
            <a:r>
              <a:rPr lang="ru-RU" sz="3000" dirty="0"/>
              <a:t>Низкая стоимость в сравнении с инструментальным методом съёмки</a:t>
            </a:r>
          </a:p>
          <a:p>
            <a:pPr marL="375544" indent="-375544" algn="just" defTabSz="1324138">
              <a:lnSpc>
                <a:spcPct val="120000"/>
              </a:lnSpc>
              <a:spcBef>
                <a:spcPts val="657"/>
              </a:spcBef>
              <a:buClr>
                <a:srgbClr val="FF9300"/>
              </a:buClr>
              <a:buSzPct val="100000"/>
              <a:buFont typeface="Arial" panose="020B0604020202020204" pitchFamily="34" charset="0"/>
              <a:buChar char="•"/>
              <a:defRPr sz="1300"/>
            </a:pPr>
            <a:r>
              <a:rPr lang="ru-RU" sz="3000" dirty="0"/>
              <a:t>Высокая точность измерений и детализация снимков в сравнении с КС при сопоставимой стоимости</a:t>
            </a:r>
          </a:p>
          <a:p>
            <a:pPr marL="375544" indent="-375544" algn="just" defTabSz="1324138">
              <a:lnSpc>
                <a:spcPct val="120000"/>
              </a:lnSpc>
              <a:spcBef>
                <a:spcPts val="657"/>
              </a:spcBef>
              <a:buClr>
                <a:srgbClr val="FF9300"/>
              </a:buClr>
              <a:buSzPct val="100000"/>
              <a:buFont typeface="Arial" panose="020B0604020202020204" pitchFamily="34" charset="0"/>
              <a:buChar char="•"/>
              <a:defRPr sz="1300"/>
            </a:pPr>
            <a:r>
              <a:rPr lang="ru-RU" sz="3000" dirty="0"/>
              <a:t>Многоцелевое применение – от кадастровых работ до градостроительного планирования</a:t>
            </a:r>
          </a:p>
        </p:txBody>
      </p:sp>
      <p:sp>
        <p:nvSpPr>
          <p:cNvPr id="18" name="Сельскохозяйственные задачи  решаемые с применением беспилотных комплексов">
            <a:extLst>
              <a:ext uri="{FF2B5EF4-FFF2-40B4-BE49-F238E27FC236}">
                <a16:creationId xmlns:a16="http://schemas.microsoft.com/office/drawing/2014/main" id="{8F99083C-6193-451F-A33E-A1474F7BB40E}"/>
              </a:ext>
            </a:extLst>
          </p:cNvPr>
          <p:cNvSpPr txBox="1"/>
          <p:nvPr/>
        </p:nvSpPr>
        <p:spPr>
          <a:xfrm>
            <a:off x="972000" y="1764000"/>
            <a:ext cx="11806453" cy="693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5020" tIns="65020" rIns="65020" bIns="65020">
            <a:spAutoFit/>
          </a:bodyPr>
          <a:lstStyle>
            <a:lvl1pPr defTabSz="1209038">
              <a:defRPr sz="30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algn="l"/>
            <a:r>
              <a:rPr lang="ru-RU" sz="3653" dirty="0"/>
              <a:t>В чем эффективность аэрофотосъемки?</a:t>
            </a:r>
          </a:p>
        </p:txBody>
      </p:sp>
      <p:sp>
        <p:nvSpPr>
          <p:cNvPr id="21" name="Shape 237">
            <a:extLst>
              <a:ext uri="{FF2B5EF4-FFF2-40B4-BE49-F238E27FC236}">
                <a16:creationId xmlns:a16="http://schemas.microsoft.com/office/drawing/2014/main" id="{9E7761EB-5113-49A3-99F1-771FF25D4C58}"/>
              </a:ext>
            </a:extLst>
          </p:cNvPr>
          <p:cNvSpPr/>
          <p:nvPr/>
        </p:nvSpPr>
        <p:spPr>
          <a:xfrm rot="16200000">
            <a:off x="11236242" y="7304362"/>
            <a:ext cx="2439096" cy="412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5636" tIns="55636" rIns="55636" bIns="55636">
            <a:normAutofit/>
          </a:bodyPr>
          <a:lstStyle/>
          <a:p>
            <a:pPr algn="just" defTabSz="500725">
              <a:lnSpc>
                <a:spcPct val="120000"/>
              </a:lnSpc>
              <a:defRPr sz="1300">
                <a:latin typeface="Calibri"/>
                <a:ea typeface="Calibri"/>
                <a:cs typeface="Calibri"/>
                <a:sym typeface="Calibri"/>
              </a:defRPr>
            </a:pPr>
            <a:r>
              <a:rPr sz="1424" dirty="0">
                <a:solidFill>
                  <a:srgbClr val="F57134"/>
                </a:solidFill>
              </a:rPr>
              <a:t>www.aviarobots.ru</a:t>
            </a:r>
            <a:r>
              <a:rPr lang="ru-RU" sz="1424" dirty="0">
                <a:solidFill>
                  <a:srgbClr val="F57134"/>
                </a:solidFill>
              </a:rPr>
              <a:t>	</a:t>
            </a:r>
            <a:endParaRPr sz="1424" dirty="0"/>
          </a:p>
        </p:txBody>
      </p:sp>
      <p:pic>
        <p:nvPicPr>
          <p:cNvPr id="23" name="pasted-image.pdf" descr="pasted-image.pdf">
            <a:extLst>
              <a:ext uri="{FF2B5EF4-FFF2-40B4-BE49-F238E27FC236}">
                <a16:creationId xmlns:a16="http://schemas.microsoft.com/office/drawing/2014/main" id="{8082CA9D-4419-4A26-94B2-292B3B664B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881923" y="654845"/>
            <a:ext cx="2751572" cy="63347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47514262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/>
        </p:nvSpPr>
        <p:spPr>
          <a:xfrm>
            <a:off x="6044526" y="2291306"/>
            <a:ext cx="770626" cy="28803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948" y="9"/>
                </a:moveTo>
                <a:lnTo>
                  <a:pt x="0" y="21600"/>
                </a:lnTo>
                <a:lnTo>
                  <a:pt x="1794" y="21600"/>
                </a:lnTo>
                <a:lnTo>
                  <a:pt x="21600" y="0"/>
                </a:lnTo>
                <a:lnTo>
                  <a:pt x="19948" y="9"/>
                </a:lnTo>
                <a:close/>
              </a:path>
            </a:pathLst>
          </a:custGeom>
          <a:solidFill>
            <a:srgbClr val="FFFFFF">
              <a:alpha val="30000"/>
            </a:srgbClr>
          </a:solidFill>
          <a:ln w="12700">
            <a:miter lim="400000"/>
          </a:ln>
        </p:spPr>
        <p:txBody>
          <a:bodyPr lIns="43103" tIns="43103" rIns="43103" bIns="43103" anchor="ctr"/>
          <a:lstStyle/>
          <a:p>
            <a:pPr>
              <a:defRPr sz="2400"/>
            </a:pPr>
            <a:endParaRPr sz="2036"/>
          </a:p>
        </p:txBody>
      </p:sp>
      <p:grpSp>
        <p:nvGrpSpPr>
          <p:cNvPr id="250" name="Group 250"/>
          <p:cNvGrpSpPr/>
          <p:nvPr/>
        </p:nvGrpSpPr>
        <p:grpSpPr>
          <a:xfrm>
            <a:off x="5302212" y="2206502"/>
            <a:ext cx="3335895" cy="3575847"/>
            <a:chOff x="0" y="0"/>
            <a:chExt cx="3931590" cy="4214390"/>
          </a:xfrm>
        </p:grpSpPr>
        <p:sp>
          <p:nvSpPr>
            <p:cNvPr id="245" name="Shape 245"/>
            <p:cNvSpPr/>
            <p:nvPr/>
          </p:nvSpPr>
          <p:spPr>
            <a:xfrm>
              <a:off x="642015" y="0"/>
              <a:ext cx="1510433" cy="4183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781" y="9"/>
                  </a:moveTo>
                  <a:lnTo>
                    <a:pt x="0" y="21600"/>
                  </a:lnTo>
                  <a:lnTo>
                    <a:pt x="6924" y="21600"/>
                  </a:lnTo>
                  <a:lnTo>
                    <a:pt x="21600" y="0"/>
                  </a:lnTo>
                  <a:lnTo>
                    <a:pt x="14781" y="9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3103" tIns="43103" rIns="43103" bIns="43103" numCol="1" anchor="ctr">
              <a:noAutofit/>
            </a:bodyPr>
            <a:lstStyle/>
            <a:p>
              <a:pPr>
                <a:defRPr sz="2400"/>
              </a:pPr>
              <a:endParaRPr sz="2036"/>
            </a:p>
          </p:txBody>
        </p:sp>
        <p:sp>
          <p:nvSpPr>
            <p:cNvPr id="246" name="Shape 246"/>
            <p:cNvSpPr/>
            <p:nvPr/>
          </p:nvSpPr>
          <p:spPr>
            <a:xfrm>
              <a:off x="1344453" y="31299"/>
              <a:ext cx="1823428" cy="4183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44" y="9"/>
                  </a:moveTo>
                  <a:lnTo>
                    <a:pt x="0" y="21600"/>
                  </a:lnTo>
                  <a:lnTo>
                    <a:pt x="9443" y="21600"/>
                  </a:lnTo>
                  <a:lnTo>
                    <a:pt x="21600" y="0"/>
                  </a:lnTo>
                  <a:lnTo>
                    <a:pt x="12244" y="9"/>
                  </a:lnTo>
                  <a:close/>
                </a:path>
              </a:pathLst>
            </a:custGeom>
            <a:solidFill>
              <a:srgbClr val="FFFFFF">
                <a:alpha val="9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3103" tIns="43103" rIns="43103" bIns="43103" numCol="1" anchor="ctr">
              <a:noAutofit/>
            </a:bodyPr>
            <a:lstStyle/>
            <a:p>
              <a:pPr>
                <a:defRPr sz="2400"/>
              </a:pPr>
              <a:endParaRPr sz="2036"/>
            </a:p>
          </p:txBody>
        </p:sp>
        <p:sp>
          <p:nvSpPr>
            <p:cNvPr id="247" name="Shape 247"/>
            <p:cNvSpPr/>
            <p:nvPr/>
          </p:nvSpPr>
          <p:spPr>
            <a:xfrm>
              <a:off x="2421158" y="15649"/>
              <a:ext cx="1510433" cy="4183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781" y="9"/>
                  </a:moveTo>
                  <a:lnTo>
                    <a:pt x="0" y="21600"/>
                  </a:lnTo>
                  <a:lnTo>
                    <a:pt x="6924" y="21600"/>
                  </a:lnTo>
                  <a:lnTo>
                    <a:pt x="21600" y="0"/>
                  </a:lnTo>
                  <a:lnTo>
                    <a:pt x="14781" y="9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3103" tIns="43103" rIns="43103" bIns="43103" numCol="1" anchor="ctr">
              <a:noAutofit/>
            </a:bodyPr>
            <a:lstStyle/>
            <a:p>
              <a:pPr>
                <a:defRPr sz="2400"/>
              </a:pPr>
              <a:endParaRPr sz="2036"/>
            </a:p>
          </p:txBody>
        </p:sp>
        <p:sp>
          <p:nvSpPr>
            <p:cNvPr id="248" name="Shape 248"/>
            <p:cNvSpPr/>
            <p:nvPr/>
          </p:nvSpPr>
          <p:spPr>
            <a:xfrm>
              <a:off x="184145" y="0"/>
              <a:ext cx="1353936" cy="4183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490" y="9"/>
                  </a:moveTo>
                  <a:lnTo>
                    <a:pt x="0" y="21600"/>
                  </a:lnTo>
                  <a:lnTo>
                    <a:pt x="5228" y="21600"/>
                  </a:lnTo>
                  <a:lnTo>
                    <a:pt x="21600" y="0"/>
                  </a:lnTo>
                  <a:lnTo>
                    <a:pt x="16490" y="9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3103" tIns="43103" rIns="43103" bIns="43103" numCol="1" anchor="ctr">
              <a:noAutofit/>
            </a:bodyPr>
            <a:lstStyle/>
            <a:p>
              <a:pPr>
                <a:defRPr sz="2400"/>
              </a:pPr>
              <a:endParaRPr sz="2036"/>
            </a:p>
          </p:txBody>
        </p:sp>
        <p:sp>
          <p:nvSpPr>
            <p:cNvPr id="249" name="Shape 249"/>
            <p:cNvSpPr/>
            <p:nvPr/>
          </p:nvSpPr>
          <p:spPr>
            <a:xfrm>
              <a:off x="0" y="0"/>
              <a:ext cx="1119189" cy="4183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948" y="9"/>
                  </a:moveTo>
                  <a:lnTo>
                    <a:pt x="0" y="21600"/>
                  </a:lnTo>
                  <a:lnTo>
                    <a:pt x="1794" y="21600"/>
                  </a:lnTo>
                  <a:lnTo>
                    <a:pt x="21600" y="0"/>
                  </a:lnTo>
                  <a:lnTo>
                    <a:pt x="19948" y="9"/>
                  </a:ln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3103" tIns="43103" rIns="43103" bIns="43103" numCol="1" anchor="ctr">
              <a:noAutofit/>
            </a:bodyPr>
            <a:lstStyle/>
            <a:p>
              <a:pPr>
                <a:defRPr sz="2400"/>
              </a:pPr>
              <a:endParaRPr sz="2036"/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C33CE93-E15F-474C-878E-57EA0574A3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346" t="14533" r="31510" b="14779"/>
          <a:stretch/>
        </p:blipFill>
        <p:spPr>
          <a:xfrm>
            <a:off x="972000" y="3201021"/>
            <a:ext cx="5090628" cy="517098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8D83BE-5E69-45F7-883F-4E4AB709BB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89" t="4272" r="30813" b="26040"/>
          <a:stretch/>
        </p:blipFill>
        <p:spPr>
          <a:xfrm>
            <a:off x="6502400" y="3201021"/>
            <a:ext cx="5237459" cy="5170988"/>
          </a:xfrm>
          <a:prstGeom prst="rect">
            <a:avLst/>
          </a:prstGeom>
        </p:spPr>
      </p:pic>
      <p:sp>
        <p:nvSpPr>
          <p:cNvPr id="27" name="Сельскохозяйственные задачи  решаемые с применением беспилотных комплексов">
            <a:extLst>
              <a:ext uri="{FF2B5EF4-FFF2-40B4-BE49-F238E27FC236}">
                <a16:creationId xmlns:a16="http://schemas.microsoft.com/office/drawing/2014/main" id="{807D3BD1-0FFC-4792-B0F5-81FD62306525}"/>
              </a:ext>
            </a:extLst>
          </p:cNvPr>
          <p:cNvSpPr txBox="1"/>
          <p:nvPr/>
        </p:nvSpPr>
        <p:spPr>
          <a:xfrm>
            <a:off x="972000" y="1764000"/>
            <a:ext cx="11806453" cy="12555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5020" tIns="65020" rIns="65020" bIns="65020">
            <a:spAutoFit/>
          </a:bodyPr>
          <a:lstStyle>
            <a:lvl1pPr defTabSz="1209038">
              <a:defRPr sz="30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algn="l"/>
            <a:r>
              <a:rPr lang="ru-RU" sz="3653" dirty="0"/>
              <a:t>Сравнение аэрофотосъемки с космическими снимками</a:t>
            </a:r>
            <a:endParaRPr sz="3653" dirty="0"/>
          </a:p>
        </p:txBody>
      </p:sp>
      <p:sp>
        <p:nvSpPr>
          <p:cNvPr id="28" name="Сельскохозяйственные задачи  решаемые с применением беспилотных комплексов">
            <a:extLst>
              <a:ext uri="{FF2B5EF4-FFF2-40B4-BE49-F238E27FC236}">
                <a16:creationId xmlns:a16="http://schemas.microsoft.com/office/drawing/2014/main" id="{0F79A097-06E3-461E-91D4-026CDFCB804C}"/>
              </a:ext>
            </a:extLst>
          </p:cNvPr>
          <p:cNvSpPr txBox="1"/>
          <p:nvPr/>
        </p:nvSpPr>
        <p:spPr>
          <a:xfrm>
            <a:off x="2157654" y="8352123"/>
            <a:ext cx="4449596" cy="516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5020" tIns="65020" rIns="65020" bIns="65020">
            <a:spAutoFit/>
          </a:bodyPr>
          <a:lstStyle>
            <a:lvl1pPr defTabSz="1209038">
              <a:defRPr sz="30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algn="l"/>
            <a:r>
              <a:rPr lang="ru-RU" sz="2500" b="0" i="1" dirty="0"/>
              <a:t>АФС, 5см</a:t>
            </a:r>
            <a:r>
              <a:rPr lang="en-US" sz="2500" b="0" i="1" dirty="0"/>
              <a:t>/</a:t>
            </a:r>
            <a:r>
              <a:rPr lang="ru-RU" sz="2500" b="0" i="1" dirty="0"/>
              <a:t>пиксель</a:t>
            </a:r>
            <a:endParaRPr sz="2500" b="0" i="1" dirty="0"/>
          </a:p>
        </p:txBody>
      </p:sp>
      <p:sp>
        <p:nvSpPr>
          <p:cNvPr id="30" name="Сельскохозяйственные задачи  решаемые с применением беспилотных комплексов">
            <a:extLst>
              <a:ext uri="{FF2B5EF4-FFF2-40B4-BE49-F238E27FC236}">
                <a16:creationId xmlns:a16="http://schemas.microsoft.com/office/drawing/2014/main" id="{45485753-0C1C-4003-B315-5CE919B4A789}"/>
              </a:ext>
            </a:extLst>
          </p:cNvPr>
          <p:cNvSpPr txBox="1"/>
          <p:nvPr/>
        </p:nvSpPr>
        <p:spPr>
          <a:xfrm>
            <a:off x="7954998" y="8352123"/>
            <a:ext cx="4449596" cy="516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5020" tIns="65020" rIns="65020" bIns="65020">
            <a:spAutoFit/>
          </a:bodyPr>
          <a:lstStyle>
            <a:lvl1pPr defTabSz="1209038">
              <a:defRPr sz="30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algn="l"/>
            <a:r>
              <a:rPr lang="ru-RU" sz="2500" b="0" i="1" dirty="0"/>
              <a:t>КС, 50см</a:t>
            </a:r>
            <a:r>
              <a:rPr lang="en-US" sz="2500" b="0" i="1" dirty="0"/>
              <a:t>/</a:t>
            </a:r>
            <a:r>
              <a:rPr lang="ru-RU" sz="2500" b="0" i="1" dirty="0"/>
              <a:t>пиксель</a:t>
            </a:r>
            <a:endParaRPr sz="2500" b="0" i="1" dirty="0"/>
          </a:p>
        </p:txBody>
      </p:sp>
      <p:sp>
        <p:nvSpPr>
          <p:cNvPr id="31" name="Shape 237">
            <a:extLst>
              <a:ext uri="{FF2B5EF4-FFF2-40B4-BE49-F238E27FC236}">
                <a16:creationId xmlns:a16="http://schemas.microsoft.com/office/drawing/2014/main" id="{4DEE1E7B-FA72-4310-BAC2-56742A1CB6A8}"/>
              </a:ext>
            </a:extLst>
          </p:cNvPr>
          <p:cNvSpPr/>
          <p:nvPr/>
        </p:nvSpPr>
        <p:spPr>
          <a:xfrm rot="16200000">
            <a:off x="11236242" y="7304362"/>
            <a:ext cx="2439096" cy="412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5636" tIns="55636" rIns="55636" bIns="55636">
            <a:normAutofit/>
          </a:bodyPr>
          <a:lstStyle/>
          <a:p>
            <a:pPr algn="just" defTabSz="500725">
              <a:lnSpc>
                <a:spcPct val="120000"/>
              </a:lnSpc>
              <a:defRPr sz="1300">
                <a:latin typeface="Calibri"/>
                <a:ea typeface="Calibri"/>
                <a:cs typeface="Calibri"/>
                <a:sym typeface="Calibri"/>
              </a:defRPr>
            </a:pPr>
            <a:r>
              <a:rPr sz="1424" dirty="0">
                <a:solidFill>
                  <a:srgbClr val="F57134"/>
                </a:solidFill>
              </a:rPr>
              <a:t>www.aviarobots.ru</a:t>
            </a:r>
            <a:r>
              <a:rPr lang="ru-RU" sz="1424" dirty="0">
                <a:solidFill>
                  <a:srgbClr val="F57134"/>
                </a:solidFill>
              </a:rPr>
              <a:t>	</a:t>
            </a:r>
            <a:endParaRPr sz="1424" dirty="0"/>
          </a:p>
        </p:txBody>
      </p:sp>
      <p:pic>
        <p:nvPicPr>
          <p:cNvPr id="32" name="pasted-image.pdf" descr="pasted-image.pdf">
            <a:extLst>
              <a:ext uri="{FF2B5EF4-FFF2-40B4-BE49-F238E27FC236}">
                <a16:creationId xmlns:a16="http://schemas.microsoft.com/office/drawing/2014/main" id="{7AA64DE2-733A-4C4F-94C8-3ACF40715A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>
          <a:xfrm>
            <a:off x="881923" y="654845"/>
            <a:ext cx="2751572" cy="63347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242669469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B4D4CE2-9FDD-4AEC-A9A3-BAFEF53C53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92" r="15329" b="55138"/>
          <a:stretch/>
        </p:blipFill>
        <p:spPr>
          <a:xfrm>
            <a:off x="972000" y="3220145"/>
            <a:ext cx="6432988" cy="561709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474FFDE-14E6-43CD-B3B6-F814BA8911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94" t="16274" r="34128" b="24186"/>
          <a:stretch/>
        </p:blipFill>
        <p:spPr>
          <a:xfrm>
            <a:off x="7836805" y="3234862"/>
            <a:ext cx="3482474" cy="2670312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A54A11F-EEE2-4DAF-BF11-1198881A474D}"/>
              </a:ext>
            </a:extLst>
          </p:cNvPr>
          <p:cNvSpPr/>
          <p:nvPr/>
        </p:nvSpPr>
        <p:spPr>
          <a:xfrm>
            <a:off x="3439999" y="6473651"/>
            <a:ext cx="402051" cy="329888"/>
          </a:xfrm>
          <a:prstGeom prst="rect">
            <a:avLst/>
          </a:prstGeom>
          <a:noFill/>
          <a:ln w="25400">
            <a:solidFill>
              <a:srgbClr val="EA7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83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B9C6EAD-721C-41EB-BEB4-76610BB40A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595" t="17857" r="18999" b="6614"/>
          <a:stretch/>
        </p:blipFill>
        <p:spPr>
          <a:xfrm>
            <a:off x="7836478" y="6115479"/>
            <a:ext cx="3496927" cy="2681395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12F441C-B6D1-47DA-9568-3A47D9308267}"/>
              </a:ext>
            </a:extLst>
          </p:cNvPr>
          <p:cNvSpPr/>
          <p:nvPr/>
        </p:nvSpPr>
        <p:spPr>
          <a:xfrm>
            <a:off x="5776566" y="6115479"/>
            <a:ext cx="455658" cy="420607"/>
          </a:xfrm>
          <a:prstGeom prst="rect">
            <a:avLst/>
          </a:prstGeom>
          <a:noFill/>
          <a:ln w="25400">
            <a:solidFill>
              <a:srgbClr val="EA7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83"/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6EC31426-BA71-4E1F-AD85-EBBD1FDB2658}"/>
              </a:ext>
            </a:extLst>
          </p:cNvPr>
          <p:cNvCxnSpPr>
            <a:cxnSpLocks/>
            <a:stCxn id="13" idx="3"/>
            <a:endCxn id="12" idx="1"/>
          </p:cNvCxnSpPr>
          <p:nvPr/>
        </p:nvCxnSpPr>
        <p:spPr>
          <a:xfrm>
            <a:off x="6232224" y="6325782"/>
            <a:ext cx="1604255" cy="1130394"/>
          </a:xfrm>
          <a:prstGeom prst="straightConnector1">
            <a:avLst/>
          </a:prstGeom>
          <a:ln w="25400">
            <a:solidFill>
              <a:srgbClr val="EA76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10A4CA4E-14F6-45CB-9763-967754DADE02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3829451" y="4570018"/>
            <a:ext cx="4007354" cy="1964297"/>
          </a:xfrm>
          <a:prstGeom prst="straightConnector1">
            <a:avLst/>
          </a:prstGeom>
          <a:ln w="25400">
            <a:solidFill>
              <a:srgbClr val="EA76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ельскохозяйственные задачи  решаемые с применением беспилотных комплексов">
            <a:extLst>
              <a:ext uri="{FF2B5EF4-FFF2-40B4-BE49-F238E27FC236}">
                <a16:creationId xmlns:a16="http://schemas.microsoft.com/office/drawing/2014/main" id="{67C872BA-1B67-4623-B52B-AF039DC9741D}"/>
              </a:ext>
            </a:extLst>
          </p:cNvPr>
          <p:cNvSpPr txBox="1"/>
          <p:nvPr/>
        </p:nvSpPr>
        <p:spPr>
          <a:xfrm>
            <a:off x="972000" y="1764000"/>
            <a:ext cx="11806453" cy="693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5020" tIns="65020" rIns="65020" bIns="65020">
            <a:spAutoFit/>
          </a:bodyPr>
          <a:lstStyle>
            <a:lvl1pPr defTabSz="1209038">
              <a:defRPr sz="30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algn="l"/>
            <a:r>
              <a:rPr lang="ru-RU" sz="3653" dirty="0"/>
              <a:t>Разрешение съемки до 3 см</a:t>
            </a:r>
            <a:r>
              <a:rPr lang="en-US" sz="3653" dirty="0"/>
              <a:t>/</a:t>
            </a:r>
            <a:r>
              <a:rPr lang="ru-RU" sz="3653" dirty="0"/>
              <a:t>пиксель</a:t>
            </a:r>
            <a:endParaRPr sz="3653" dirty="0"/>
          </a:p>
        </p:txBody>
      </p:sp>
      <p:sp>
        <p:nvSpPr>
          <p:cNvPr id="21" name="Shape 237">
            <a:extLst>
              <a:ext uri="{FF2B5EF4-FFF2-40B4-BE49-F238E27FC236}">
                <a16:creationId xmlns:a16="http://schemas.microsoft.com/office/drawing/2014/main" id="{14B95323-B1D6-4A18-B3E3-CCDD132EF5D5}"/>
              </a:ext>
            </a:extLst>
          </p:cNvPr>
          <p:cNvSpPr/>
          <p:nvPr/>
        </p:nvSpPr>
        <p:spPr>
          <a:xfrm rot="16200000">
            <a:off x="11236242" y="7304362"/>
            <a:ext cx="2439096" cy="412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5636" tIns="55636" rIns="55636" bIns="55636">
            <a:normAutofit/>
          </a:bodyPr>
          <a:lstStyle/>
          <a:p>
            <a:pPr algn="just" defTabSz="500725">
              <a:lnSpc>
                <a:spcPct val="120000"/>
              </a:lnSpc>
              <a:defRPr sz="1300">
                <a:latin typeface="Calibri"/>
                <a:ea typeface="Calibri"/>
                <a:cs typeface="Calibri"/>
                <a:sym typeface="Calibri"/>
              </a:defRPr>
            </a:pPr>
            <a:r>
              <a:rPr sz="1424" dirty="0">
                <a:solidFill>
                  <a:srgbClr val="F57134"/>
                </a:solidFill>
              </a:rPr>
              <a:t>www.aviarobots.ru</a:t>
            </a:r>
            <a:r>
              <a:rPr lang="ru-RU" sz="1424" dirty="0">
                <a:solidFill>
                  <a:srgbClr val="F57134"/>
                </a:solidFill>
              </a:rPr>
              <a:t>	</a:t>
            </a:r>
            <a:endParaRPr sz="1424" dirty="0"/>
          </a:p>
        </p:txBody>
      </p:sp>
      <p:pic>
        <p:nvPicPr>
          <p:cNvPr id="22" name="pasted-image.pdf" descr="pasted-image.pdf">
            <a:extLst>
              <a:ext uri="{FF2B5EF4-FFF2-40B4-BE49-F238E27FC236}">
                <a16:creationId xmlns:a16="http://schemas.microsoft.com/office/drawing/2014/main" id="{DA74889D-AC05-4616-AF1A-4132082651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>
          <a:xfrm>
            <a:off x="881923" y="654845"/>
            <a:ext cx="2751572" cy="63347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386707191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Группа"/>
          <p:cNvGrpSpPr/>
          <p:nvPr/>
        </p:nvGrpSpPr>
        <p:grpSpPr>
          <a:xfrm>
            <a:off x="972000" y="2874422"/>
            <a:ext cx="11370589" cy="6466874"/>
            <a:chOff x="0" y="0"/>
            <a:chExt cx="9338538" cy="5311171"/>
          </a:xfrm>
        </p:grpSpPr>
        <p:sp>
          <p:nvSpPr>
            <p:cNvPr id="210" name="Прямоугольник"/>
            <p:cNvSpPr/>
            <p:nvPr/>
          </p:nvSpPr>
          <p:spPr>
            <a:xfrm>
              <a:off x="-1" y="2681475"/>
              <a:ext cx="4618897" cy="2629697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DDDDDD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069" tIns="50069" rIns="50069" bIns="50069" numCol="1" anchor="ctr">
              <a:noAutofit/>
            </a:bodyPr>
            <a:lstStyle/>
            <a:p>
              <a:endParaRPr sz="4383"/>
            </a:p>
          </p:txBody>
        </p:sp>
        <p:sp>
          <p:nvSpPr>
            <p:cNvPr id="211" name="Прямоугольник"/>
            <p:cNvSpPr/>
            <p:nvPr/>
          </p:nvSpPr>
          <p:spPr>
            <a:xfrm>
              <a:off x="-1" y="-1"/>
              <a:ext cx="4618897" cy="2629698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DDDDDD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069" tIns="50069" rIns="50069" bIns="50069" numCol="1" anchor="ctr">
              <a:noAutofit/>
            </a:bodyPr>
            <a:lstStyle/>
            <a:p>
              <a:endParaRPr sz="4383"/>
            </a:p>
          </p:txBody>
        </p:sp>
        <p:sp>
          <p:nvSpPr>
            <p:cNvPr id="212" name="Прямоугольник"/>
            <p:cNvSpPr/>
            <p:nvPr/>
          </p:nvSpPr>
          <p:spPr>
            <a:xfrm>
              <a:off x="4672507" y="0"/>
              <a:ext cx="4660183" cy="2629697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DDDDDD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069" tIns="50069" rIns="50069" bIns="50069" numCol="1" anchor="ctr">
              <a:noAutofit/>
            </a:bodyPr>
            <a:lstStyle/>
            <a:p>
              <a:endParaRPr sz="4383"/>
            </a:p>
          </p:txBody>
        </p:sp>
        <p:sp>
          <p:nvSpPr>
            <p:cNvPr id="213" name="Прямоугольник"/>
            <p:cNvSpPr/>
            <p:nvPr/>
          </p:nvSpPr>
          <p:spPr>
            <a:xfrm>
              <a:off x="4685207" y="2681475"/>
              <a:ext cx="4653332" cy="2629697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DDDDDD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069" tIns="50069" rIns="50069" bIns="50069" numCol="1" anchor="ctr">
              <a:noAutofit/>
            </a:bodyPr>
            <a:lstStyle/>
            <a:p>
              <a:endParaRPr sz="4383"/>
            </a:p>
          </p:txBody>
        </p:sp>
      </p:grpSp>
      <p:sp>
        <p:nvSpPr>
          <p:cNvPr id="220" name="Сельскохозяйственные задачи  решаемые с применением беспилотных комплексов"/>
          <p:cNvSpPr txBox="1"/>
          <p:nvPr/>
        </p:nvSpPr>
        <p:spPr>
          <a:xfrm>
            <a:off x="1246997" y="2971009"/>
            <a:ext cx="5189952" cy="944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1" tIns="65021" rIns="65021" bIns="65021">
            <a:spAutoFit/>
          </a:bodyPr>
          <a:lstStyle/>
          <a:p>
            <a:pPr defTabSz="1472125">
              <a:defRPr sz="2000" b="1"/>
            </a:pPr>
            <a:r>
              <a:rPr sz="2435" dirty="0"/>
              <a:t>ЗЕМЕЛЬНЫЙ НАДЗОР</a:t>
            </a:r>
          </a:p>
          <a:p>
            <a:pPr>
              <a:lnSpc>
                <a:spcPct val="90000"/>
              </a:lnSpc>
              <a:defRPr sz="1300"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rPr sz="1583" dirty="0" err="1"/>
              <a:t>Обнаружение</a:t>
            </a:r>
            <a:r>
              <a:rPr sz="1583" dirty="0"/>
              <a:t> </a:t>
            </a:r>
            <a:r>
              <a:rPr sz="1583" dirty="0" err="1"/>
              <a:t>самозахватов</a:t>
            </a:r>
            <a:r>
              <a:rPr sz="1583" dirty="0"/>
              <a:t>, </a:t>
            </a:r>
          </a:p>
          <a:p>
            <a:pPr>
              <a:lnSpc>
                <a:spcPct val="90000"/>
              </a:lnSpc>
              <a:defRPr sz="1300"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rPr sz="1583" dirty="0" err="1"/>
              <a:t>выявление</a:t>
            </a:r>
            <a:r>
              <a:rPr sz="1583" dirty="0"/>
              <a:t> </a:t>
            </a:r>
            <a:r>
              <a:rPr sz="1583" dirty="0" err="1"/>
              <a:t>неучтенных</a:t>
            </a:r>
            <a:r>
              <a:rPr sz="1583" dirty="0"/>
              <a:t> </a:t>
            </a:r>
            <a:r>
              <a:rPr sz="1583" dirty="0" err="1"/>
              <a:t>земель</a:t>
            </a:r>
            <a:r>
              <a:rPr lang="ru-RU" sz="1583" dirty="0"/>
              <a:t>, незаконных строений</a:t>
            </a:r>
            <a:endParaRPr sz="1583" dirty="0"/>
          </a:p>
        </p:txBody>
      </p:sp>
      <p:grpSp>
        <p:nvGrpSpPr>
          <p:cNvPr id="223" name="Группа"/>
          <p:cNvGrpSpPr/>
          <p:nvPr/>
        </p:nvGrpSpPr>
        <p:grpSpPr>
          <a:xfrm>
            <a:off x="1018132" y="4028716"/>
            <a:ext cx="5612887" cy="2039205"/>
            <a:chOff x="-220964" y="386139"/>
            <a:chExt cx="4609801" cy="1674776"/>
          </a:xfrm>
        </p:grpSpPr>
        <p:pic>
          <p:nvPicPr>
            <p:cNvPr id="221" name="Рисунок 32" descr="Рисунок 32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65" t="22685" b="1863"/>
            <a:stretch>
              <a:fillRect/>
            </a:stretch>
          </p:blipFill>
          <p:spPr>
            <a:xfrm>
              <a:off x="2033622" y="387528"/>
              <a:ext cx="2355215" cy="16719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2" name="Рисунок 27" descr="Рисунок 27"/>
            <p:cNvPicPr>
              <a:picLocks noChangeAspect="1"/>
            </p:cNvPicPr>
            <p:nvPr/>
          </p:nvPicPr>
          <p:blipFill>
            <a:blip r:embed="rId4">
              <a:extLst/>
            </a:blip>
            <a:srcRect t="25490" b="1312"/>
            <a:stretch>
              <a:fillRect/>
            </a:stretch>
          </p:blipFill>
          <p:spPr>
            <a:xfrm>
              <a:off x="-220965" y="386139"/>
              <a:ext cx="2243646" cy="16747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4" name="Фигура"/>
          <p:cNvSpPr/>
          <p:nvPr/>
        </p:nvSpPr>
        <p:spPr>
          <a:xfrm>
            <a:off x="3958780" y="4895078"/>
            <a:ext cx="1663116" cy="9449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135" y="0"/>
                </a:moveTo>
                <a:lnTo>
                  <a:pt x="21600" y="15097"/>
                </a:lnTo>
                <a:lnTo>
                  <a:pt x="13397" y="21465"/>
                </a:lnTo>
                <a:lnTo>
                  <a:pt x="10908" y="21600"/>
                </a:lnTo>
                <a:lnTo>
                  <a:pt x="0" y="16632"/>
                </a:lnTo>
                <a:lnTo>
                  <a:pt x="4135" y="0"/>
                </a:lnTo>
                <a:close/>
              </a:path>
            </a:pathLst>
          </a:custGeom>
          <a:solidFill>
            <a:srgbClr val="FF0800">
              <a:alpha val="60352"/>
            </a:srgbClr>
          </a:solidFill>
          <a:ln w="12700">
            <a:miter lim="400000"/>
          </a:ln>
        </p:spPr>
        <p:txBody>
          <a:bodyPr lIns="55666" tIns="55666" rIns="55666" bIns="55666"/>
          <a:lstStyle/>
          <a:p>
            <a:endParaRPr sz="4383"/>
          </a:p>
        </p:txBody>
      </p:sp>
      <p:sp>
        <p:nvSpPr>
          <p:cNvPr id="225" name="Прямоугольник"/>
          <p:cNvSpPr/>
          <p:nvPr/>
        </p:nvSpPr>
        <p:spPr>
          <a:xfrm>
            <a:off x="2442157" y="4193971"/>
            <a:ext cx="2468843" cy="583284"/>
          </a:xfrm>
          <a:prstGeom prst="rect">
            <a:avLst/>
          </a:prstGeom>
          <a:solidFill>
            <a:srgbClr val="FFFFFF">
              <a:alpha val="70000"/>
            </a:srgbClr>
          </a:solidFill>
          <a:ln w="12700">
            <a:miter lim="400000"/>
          </a:ln>
        </p:spPr>
        <p:txBody>
          <a:bodyPr lIns="50069" tIns="50069" rIns="50069" bIns="50069" anchor="ctr"/>
          <a:lstStyle/>
          <a:p>
            <a:endParaRPr sz="4383"/>
          </a:p>
        </p:txBody>
      </p:sp>
      <p:sp>
        <p:nvSpPr>
          <p:cNvPr id="226" name="Сельскохозяйственные задачи  решаемые с применением беспилотных комплексов"/>
          <p:cNvSpPr txBox="1"/>
          <p:nvPr/>
        </p:nvSpPr>
        <p:spPr>
          <a:xfrm>
            <a:off x="2960514" y="4289150"/>
            <a:ext cx="1432129" cy="350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1" tIns="65021" rIns="65021" bIns="65021">
            <a:spAutoFit/>
          </a:bodyPr>
          <a:lstStyle>
            <a:lvl1pPr>
              <a:lnSpc>
                <a:spcPct val="90000"/>
              </a:lnSpc>
              <a:defRPr sz="1300">
                <a:latin typeface="Segoe UI Light"/>
                <a:ea typeface="Segoe UI Light"/>
                <a:cs typeface="Segoe UI Light"/>
                <a:sym typeface="Segoe UI Light"/>
              </a:defRPr>
            </a:lvl1pPr>
          </a:lstStyle>
          <a:p>
            <a:r>
              <a:rPr sz="1583"/>
              <a:t>САМОЗАХВАТ</a:t>
            </a:r>
          </a:p>
        </p:txBody>
      </p:sp>
      <p:sp>
        <p:nvSpPr>
          <p:cNvPr id="227" name="Стрелка"/>
          <p:cNvSpPr/>
          <p:nvPr/>
        </p:nvSpPr>
        <p:spPr>
          <a:xfrm rot="2725759">
            <a:off x="4231788" y="5195106"/>
            <a:ext cx="687909" cy="247876"/>
          </a:xfrm>
          <a:prstGeom prst="rightArrow">
            <a:avLst>
              <a:gd name="adj1" fmla="val 32000"/>
              <a:gd name="adj2" fmla="val 177614"/>
            </a:avLst>
          </a:prstGeom>
          <a:solidFill>
            <a:srgbClr val="FFFFFF">
              <a:alpha val="81000"/>
            </a:srgbClr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35000"/>
              </a:srgbClr>
            </a:outerShdw>
          </a:effectLst>
        </p:spPr>
        <p:txBody>
          <a:bodyPr lIns="50069" tIns="50069" rIns="50069" bIns="50069" anchor="ctr"/>
          <a:lstStyle/>
          <a:p>
            <a:endParaRPr sz="4383"/>
          </a:p>
        </p:txBody>
      </p:sp>
      <p:sp>
        <p:nvSpPr>
          <p:cNvPr id="228" name="Стрелка"/>
          <p:cNvSpPr/>
          <p:nvPr/>
        </p:nvSpPr>
        <p:spPr>
          <a:xfrm rot="9404553">
            <a:off x="2166012" y="4862445"/>
            <a:ext cx="621477" cy="223938"/>
          </a:xfrm>
          <a:prstGeom prst="rightArrow">
            <a:avLst>
              <a:gd name="adj1" fmla="val 32000"/>
              <a:gd name="adj2" fmla="val 177614"/>
            </a:avLst>
          </a:prstGeom>
          <a:solidFill>
            <a:srgbClr val="FFFFFF">
              <a:alpha val="81000"/>
            </a:srgbClr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35000"/>
              </a:srgbClr>
            </a:outerShdw>
          </a:effectLst>
        </p:spPr>
        <p:txBody>
          <a:bodyPr lIns="50069" tIns="50069" rIns="50069" bIns="50069" anchor="ctr"/>
          <a:lstStyle/>
          <a:p>
            <a:endParaRPr sz="4383"/>
          </a:p>
        </p:txBody>
      </p:sp>
      <p:sp>
        <p:nvSpPr>
          <p:cNvPr id="229" name="Сельскохозяйственные задачи  решаемые с применением беспилотных комплексов"/>
          <p:cNvSpPr txBox="1"/>
          <p:nvPr/>
        </p:nvSpPr>
        <p:spPr>
          <a:xfrm>
            <a:off x="6963612" y="2924205"/>
            <a:ext cx="5736331" cy="944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1" tIns="65021" rIns="65021" bIns="65021">
            <a:spAutoFit/>
          </a:bodyPr>
          <a:lstStyle/>
          <a:p>
            <a:pPr defTabSz="1472125">
              <a:defRPr sz="2000" b="1"/>
            </a:pPr>
            <a:r>
              <a:rPr sz="2435" dirty="0"/>
              <a:t>КАДАСТРОВЫЕ РАБОТЫ</a:t>
            </a:r>
          </a:p>
          <a:p>
            <a:pPr>
              <a:lnSpc>
                <a:spcPct val="90000"/>
              </a:lnSpc>
              <a:defRPr sz="1300"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rPr lang="ru-RU" sz="1583" dirty="0"/>
              <a:t>Выявление </a:t>
            </a:r>
            <a:r>
              <a:rPr sz="1583" dirty="0" err="1"/>
              <a:t>кадастровых</a:t>
            </a:r>
            <a:r>
              <a:rPr sz="1583" dirty="0"/>
              <a:t> </a:t>
            </a:r>
            <a:r>
              <a:rPr sz="1583" dirty="0" err="1"/>
              <a:t>ошибок</a:t>
            </a:r>
            <a:r>
              <a:rPr sz="1583" dirty="0"/>
              <a:t>, </a:t>
            </a:r>
            <a:r>
              <a:rPr sz="1583" dirty="0" err="1"/>
              <a:t>выполнение</a:t>
            </a:r>
            <a:r>
              <a:rPr sz="1583" dirty="0"/>
              <a:t> </a:t>
            </a:r>
            <a:r>
              <a:rPr sz="1583" dirty="0" err="1"/>
              <a:t>кадастровых</a:t>
            </a:r>
            <a:r>
              <a:rPr sz="1583" dirty="0"/>
              <a:t> </a:t>
            </a:r>
            <a:r>
              <a:rPr sz="1583" dirty="0" err="1"/>
              <a:t>работ</a:t>
            </a:r>
            <a:r>
              <a:rPr sz="1583" dirty="0"/>
              <a:t>, </a:t>
            </a:r>
            <a:r>
              <a:rPr sz="1583" dirty="0" err="1"/>
              <a:t>удешевление</a:t>
            </a:r>
            <a:r>
              <a:rPr sz="1583" dirty="0"/>
              <a:t> </a:t>
            </a:r>
            <a:r>
              <a:rPr sz="1583" dirty="0" err="1"/>
              <a:t>кадастровых</a:t>
            </a:r>
            <a:r>
              <a:rPr sz="1583" dirty="0"/>
              <a:t> </a:t>
            </a:r>
            <a:r>
              <a:rPr sz="1583" dirty="0" err="1"/>
              <a:t>работ</a:t>
            </a:r>
            <a:endParaRPr sz="1583" dirty="0"/>
          </a:p>
        </p:txBody>
      </p:sp>
      <p:pic>
        <p:nvPicPr>
          <p:cNvPr id="230" name="Рисунок 40" descr="Рисунок 40"/>
          <p:cNvPicPr>
            <a:picLocks noChangeAspect="1"/>
          </p:cNvPicPr>
          <p:nvPr/>
        </p:nvPicPr>
        <p:blipFill>
          <a:blip r:embed="rId5">
            <a:extLst/>
          </a:blip>
          <a:srcRect l="259" t="17833" r="312" b="5865"/>
          <a:stretch>
            <a:fillRect/>
          </a:stretch>
        </p:blipFill>
        <p:spPr>
          <a:xfrm>
            <a:off x="6712226" y="4039851"/>
            <a:ext cx="3361301" cy="20282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Рисунок 41" descr="Рисунок 41"/>
          <p:cNvPicPr>
            <a:picLocks noChangeAspect="1"/>
          </p:cNvPicPr>
          <p:nvPr/>
        </p:nvPicPr>
        <p:blipFill>
          <a:blip r:embed="rId6">
            <a:extLst/>
          </a:blip>
          <a:srcRect l="9188" t="5898" r="15989" b="7357"/>
          <a:stretch>
            <a:fillRect/>
          </a:stretch>
        </p:blipFill>
        <p:spPr>
          <a:xfrm>
            <a:off x="10101863" y="4028329"/>
            <a:ext cx="2268430" cy="2040481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Прямоугольник"/>
          <p:cNvSpPr/>
          <p:nvPr/>
        </p:nvSpPr>
        <p:spPr>
          <a:xfrm>
            <a:off x="10422820" y="5463483"/>
            <a:ext cx="1663115" cy="392925"/>
          </a:xfrm>
          <a:prstGeom prst="rect">
            <a:avLst/>
          </a:prstGeom>
          <a:solidFill>
            <a:srgbClr val="FFFFFF">
              <a:alpha val="70000"/>
            </a:srgbClr>
          </a:solidFill>
          <a:ln w="12700">
            <a:miter lim="400000"/>
          </a:ln>
        </p:spPr>
        <p:txBody>
          <a:bodyPr lIns="50069" tIns="50069" rIns="50069" bIns="50069" anchor="ctr"/>
          <a:lstStyle/>
          <a:p>
            <a:endParaRPr sz="4383"/>
          </a:p>
        </p:txBody>
      </p:sp>
      <p:sp>
        <p:nvSpPr>
          <p:cNvPr id="233" name="Сельскохозяйственные задачи  решаемые с применением беспилотных комплексов"/>
          <p:cNvSpPr txBox="1"/>
          <p:nvPr/>
        </p:nvSpPr>
        <p:spPr>
          <a:xfrm>
            <a:off x="10328050" y="5463482"/>
            <a:ext cx="1905272" cy="350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1" tIns="65021" rIns="65021" bIns="65021">
            <a:spAutoFit/>
          </a:bodyPr>
          <a:lstStyle>
            <a:lvl1pPr algn="ctr">
              <a:lnSpc>
                <a:spcPct val="90000"/>
              </a:lnSpc>
              <a:defRPr sz="1300">
                <a:latin typeface="Segoe UI Light"/>
                <a:ea typeface="Segoe UI Light"/>
                <a:cs typeface="Segoe UI Light"/>
                <a:sym typeface="Segoe UI Light"/>
              </a:defRPr>
            </a:lvl1pPr>
          </a:lstStyle>
          <a:p>
            <a:r>
              <a:rPr sz="1583"/>
              <a:t>Дубли участков</a:t>
            </a:r>
          </a:p>
        </p:txBody>
      </p:sp>
      <p:sp>
        <p:nvSpPr>
          <p:cNvPr id="234" name="Прямоугольник"/>
          <p:cNvSpPr/>
          <p:nvPr/>
        </p:nvSpPr>
        <p:spPr>
          <a:xfrm>
            <a:off x="6980894" y="5280280"/>
            <a:ext cx="2824047" cy="620238"/>
          </a:xfrm>
          <a:prstGeom prst="rect">
            <a:avLst/>
          </a:prstGeom>
          <a:solidFill>
            <a:srgbClr val="FFFFFF">
              <a:alpha val="70000"/>
            </a:srgbClr>
          </a:solidFill>
          <a:ln w="12700">
            <a:miter lim="400000"/>
          </a:ln>
        </p:spPr>
        <p:txBody>
          <a:bodyPr lIns="50069" tIns="50069" rIns="50069" bIns="50069" anchor="ctr"/>
          <a:lstStyle/>
          <a:p>
            <a:endParaRPr sz="4383"/>
          </a:p>
        </p:txBody>
      </p:sp>
      <p:sp>
        <p:nvSpPr>
          <p:cNvPr id="235" name="Сельскохозяйственные задачи  решаемые с применением беспилотных комплексов"/>
          <p:cNvSpPr txBox="1"/>
          <p:nvPr/>
        </p:nvSpPr>
        <p:spPr>
          <a:xfrm>
            <a:off x="7099425" y="5275641"/>
            <a:ext cx="2586982" cy="569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1" tIns="65021" rIns="65021" bIns="65021">
            <a:spAutoFit/>
          </a:bodyPr>
          <a:lstStyle>
            <a:lvl1pPr algn="ctr">
              <a:lnSpc>
                <a:spcPct val="90000"/>
              </a:lnSpc>
              <a:defRPr sz="1300">
                <a:latin typeface="Segoe UI Light"/>
                <a:ea typeface="Segoe UI Light"/>
                <a:cs typeface="Segoe UI Light"/>
                <a:sym typeface="Segoe UI Light"/>
              </a:defRPr>
            </a:lvl1pPr>
          </a:lstStyle>
          <a:p>
            <a:r>
              <a:rPr sz="1583"/>
              <a:t>Пересечение кадастровых участков</a:t>
            </a:r>
          </a:p>
        </p:txBody>
      </p:sp>
      <p:sp>
        <p:nvSpPr>
          <p:cNvPr id="236" name="Стрелка"/>
          <p:cNvSpPr/>
          <p:nvPr/>
        </p:nvSpPr>
        <p:spPr>
          <a:xfrm rot="21019125">
            <a:off x="8156865" y="4511877"/>
            <a:ext cx="944557" cy="413004"/>
          </a:xfrm>
          <a:prstGeom prst="rightArrow">
            <a:avLst>
              <a:gd name="adj1" fmla="val 32000"/>
              <a:gd name="adj2" fmla="val 146370"/>
            </a:avLst>
          </a:prstGeom>
          <a:solidFill>
            <a:srgbClr val="FFFFFF">
              <a:alpha val="81468"/>
            </a:srgbClr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35000"/>
              </a:srgbClr>
            </a:outerShdw>
          </a:effectLst>
        </p:spPr>
        <p:txBody>
          <a:bodyPr lIns="50069" tIns="50069" rIns="50069" bIns="50069" anchor="ctr"/>
          <a:lstStyle/>
          <a:p>
            <a:endParaRPr sz="4383"/>
          </a:p>
        </p:txBody>
      </p:sp>
      <p:sp>
        <p:nvSpPr>
          <p:cNvPr id="237" name="Стрелка"/>
          <p:cNvSpPr/>
          <p:nvPr/>
        </p:nvSpPr>
        <p:spPr>
          <a:xfrm rot="18784404">
            <a:off x="10741191" y="5078330"/>
            <a:ext cx="585234" cy="210879"/>
          </a:xfrm>
          <a:prstGeom prst="rightArrow">
            <a:avLst>
              <a:gd name="adj1" fmla="val 32000"/>
              <a:gd name="adj2" fmla="val 177614"/>
            </a:avLst>
          </a:prstGeom>
          <a:solidFill>
            <a:srgbClr val="FFFFFF">
              <a:alpha val="81468"/>
            </a:srgbClr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35000"/>
              </a:srgbClr>
            </a:outerShdw>
          </a:effectLst>
        </p:spPr>
        <p:txBody>
          <a:bodyPr lIns="50069" tIns="50069" rIns="50069" bIns="50069" anchor="ctr"/>
          <a:lstStyle/>
          <a:p>
            <a:endParaRPr sz="4383"/>
          </a:p>
        </p:txBody>
      </p:sp>
      <p:sp>
        <p:nvSpPr>
          <p:cNvPr id="238" name="Сельскохозяйственные задачи  решаемые с применением беспилотных комплексов"/>
          <p:cNvSpPr txBox="1"/>
          <p:nvPr/>
        </p:nvSpPr>
        <p:spPr>
          <a:xfrm>
            <a:off x="1231533" y="6242007"/>
            <a:ext cx="5189952" cy="1163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1" tIns="65021" rIns="65021" bIns="65021">
            <a:spAutoFit/>
          </a:bodyPr>
          <a:lstStyle/>
          <a:p>
            <a:pPr defTabSz="1472125">
              <a:defRPr sz="2000" b="1"/>
            </a:pPr>
            <a:r>
              <a:rPr sz="2435" dirty="0"/>
              <a:t>ГРАДОСТРОИТЕЛЬСТВО</a:t>
            </a:r>
          </a:p>
          <a:p>
            <a:pPr>
              <a:lnSpc>
                <a:spcPct val="90000"/>
              </a:lnSpc>
              <a:defRPr sz="1300"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rPr lang="ru-RU" sz="1583" dirty="0"/>
              <a:t>Создание картографической основы для подготовки документов градостроительного планирования и установления границ муниципальных образований</a:t>
            </a:r>
            <a:endParaRPr sz="1583" dirty="0"/>
          </a:p>
        </p:txBody>
      </p:sp>
      <p:sp>
        <p:nvSpPr>
          <p:cNvPr id="239" name="Сельскохозяйственные задачи  решаемые с применением беспилотных комплексов"/>
          <p:cNvSpPr txBox="1"/>
          <p:nvPr/>
        </p:nvSpPr>
        <p:spPr>
          <a:xfrm>
            <a:off x="6980893" y="6418932"/>
            <a:ext cx="5189951" cy="880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1" tIns="65021" rIns="65021" bIns="65021">
            <a:spAutoFit/>
          </a:bodyPr>
          <a:lstStyle>
            <a:lvl1pPr defTabSz="1209038">
              <a:defRPr sz="2000" b="1"/>
            </a:lvl1pPr>
          </a:lstStyle>
          <a:p>
            <a:r>
              <a:rPr sz="2435"/>
              <a:t>РАЗРАБОТКА ГЕОПОРТАЛОВ И СИСТЕМ ПРИНЯТИЯ РЕШЕНИЙ</a:t>
            </a:r>
          </a:p>
        </p:txBody>
      </p:sp>
      <p:pic>
        <p:nvPicPr>
          <p:cNvPr id="240" name="Рисунок 52" descr="Рисунок 52"/>
          <p:cNvPicPr>
            <a:picLocks noChangeAspect="1"/>
          </p:cNvPicPr>
          <p:nvPr/>
        </p:nvPicPr>
        <p:blipFill>
          <a:blip r:embed="rId7">
            <a:extLst/>
          </a:blip>
          <a:srcRect l="12581" t="12303" r="14212" b="13677"/>
          <a:stretch>
            <a:fillRect/>
          </a:stretch>
        </p:blipFill>
        <p:spPr>
          <a:xfrm>
            <a:off x="1010194" y="7497844"/>
            <a:ext cx="3223414" cy="1831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Рисунок 55" descr="Рисунок 55"/>
          <p:cNvPicPr>
            <a:picLocks noChangeAspect="1"/>
          </p:cNvPicPr>
          <p:nvPr/>
        </p:nvPicPr>
        <p:blipFill>
          <a:blip r:embed="rId8">
            <a:extLst/>
          </a:blip>
          <a:srcRect l="18410" t="16035" r="43388" b="25695"/>
          <a:stretch>
            <a:fillRect/>
          </a:stretch>
        </p:blipFill>
        <p:spPr>
          <a:xfrm>
            <a:off x="4250122" y="7492463"/>
            <a:ext cx="2380656" cy="1839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Рисунок 56" descr="Рисунок 56"/>
          <p:cNvPicPr>
            <a:picLocks noChangeAspect="1"/>
          </p:cNvPicPr>
          <p:nvPr/>
        </p:nvPicPr>
        <p:blipFill>
          <a:blip r:embed="rId9">
            <a:extLst/>
          </a:blip>
          <a:srcRect l="173" t="43092" b="12425"/>
          <a:stretch>
            <a:fillRect/>
          </a:stretch>
        </p:blipFill>
        <p:spPr>
          <a:xfrm>
            <a:off x="6717227" y="7492866"/>
            <a:ext cx="5648270" cy="1847065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Сельскохозяйственные задачи  решаемые с применением беспилотных комплексов">
            <a:extLst>
              <a:ext uri="{FF2B5EF4-FFF2-40B4-BE49-F238E27FC236}">
                <a16:creationId xmlns:a16="http://schemas.microsoft.com/office/drawing/2014/main" id="{F4F385BD-830C-4780-AA1C-C2A9E6DAC560}"/>
              </a:ext>
            </a:extLst>
          </p:cNvPr>
          <p:cNvSpPr txBox="1"/>
          <p:nvPr/>
        </p:nvSpPr>
        <p:spPr>
          <a:xfrm>
            <a:off x="972000" y="1764000"/>
            <a:ext cx="11806453" cy="693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5020" tIns="65020" rIns="65020" bIns="65020">
            <a:spAutoFit/>
          </a:bodyPr>
          <a:lstStyle>
            <a:lvl1pPr defTabSz="1209038">
              <a:defRPr sz="30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algn="l"/>
            <a:r>
              <a:rPr lang="ru-RU" sz="3653" dirty="0"/>
              <a:t>Применение результатов аэрофотосъемки</a:t>
            </a:r>
            <a:endParaRPr sz="3653" dirty="0"/>
          </a:p>
        </p:txBody>
      </p:sp>
      <p:sp>
        <p:nvSpPr>
          <p:cNvPr id="36" name="Shape 237">
            <a:extLst>
              <a:ext uri="{FF2B5EF4-FFF2-40B4-BE49-F238E27FC236}">
                <a16:creationId xmlns:a16="http://schemas.microsoft.com/office/drawing/2014/main" id="{E2A1CC25-4D3C-4300-828F-22DA6A486A8A}"/>
              </a:ext>
            </a:extLst>
          </p:cNvPr>
          <p:cNvSpPr/>
          <p:nvPr/>
        </p:nvSpPr>
        <p:spPr>
          <a:xfrm rot="16200000">
            <a:off x="11236242" y="7304362"/>
            <a:ext cx="2439096" cy="412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5636" tIns="55636" rIns="55636" bIns="55636">
            <a:normAutofit/>
          </a:bodyPr>
          <a:lstStyle/>
          <a:p>
            <a:pPr algn="just" defTabSz="500725">
              <a:lnSpc>
                <a:spcPct val="120000"/>
              </a:lnSpc>
              <a:defRPr sz="1300">
                <a:latin typeface="Calibri"/>
                <a:ea typeface="Calibri"/>
                <a:cs typeface="Calibri"/>
                <a:sym typeface="Calibri"/>
              </a:defRPr>
            </a:pPr>
            <a:r>
              <a:rPr sz="1424" dirty="0">
                <a:solidFill>
                  <a:srgbClr val="F57134"/>
                </a:solidFill>
              </a:rPr>
              <a:t>www.aviarobots.ru</a:t>
            </a:r>
            <a:r>
              <a:rPr lang="ru-RU" sz="1424" dirty="0">
                <a:solidFill>
                  <a:srgbClr val="F57134"/>
                </a:solidFill>
              </a:rPr>
              <a:t>	</a:t>
            </a:r>
            <a:endParaRPr sz="1424" dirty="0"/>
          </a:p>
        </p:txBody>
      </p:sp>
      <p:pic>
        <p:nvPicPr>
          <p:cNvPr id="37" name="pasted-image.pdf" descr="pasted-image.pdf">
            <a:extLst>
              <a:ext uri="{FF2B5EF4-FFF2-40B4-BE49-F238E27FC236}">
                <a16:creationId xmlns:a16="http://schemas.microsoft.com/office/drawing/2014/main" id="{7558BBB9-AACC-4320-86E4-46D5A17A53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/>
          </a:blip>
          <a:srcRect/>
          <a:stretch>
            <a:fillRect/>
          </a:stretch>
        </p:blipFill>
        <p:spPr>
          <a:xfrm>
            <a:off x="881923" y="654845"/>
            <a:ext cx="2751572" cy="63347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Группа"/>
          <p:cNvGrpSpPr/>
          <p:nvPr/>
        </p:nvGrpSpPr>
        <p:grpSpPr>
          <a:xfrm>
            <a:off x="972000" y="2874422"/>
            <a:ext cx="11370589" cy="6466874"/>
            <a:chOff x="0" y="0"/>
            <a:chExt cx="9338538" cy="5311171"/>
          </a:xfrm>
        </p:grpSpPr>
        <p:sp>
          <p:nvSpPr>
            <p:cNvPr id="248" name="Прямоугольник"/>
            <p:cNvSpPr/>
            <p:nvPr/>
          </p:nvSpPr>
          <p:spPr>
            <a:xfrm>
              <a:off x="-1" y="2681475"/>
              <a:ext cx="4618897" cy="2629697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DDDDDD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069" tIns="50069" rIns="50069" bIns="50069" numCol="1" anchor="ctr">
              <a:noAutofit/>
            </a:bodyPr>
            <a:lstStyle/>
            <a:p>
              <a:endParaRPr sz="4383"/>
            </a:p>
          </p:txBody>
        </p:sp>
        <p:sp>
          <p:nvSpPr>
            <p:cNvPr id="249" name="Прямоугольник"/>
            <p:cNvSpPr/>
            <p:nvPr/>
          </p:nvSpPr>
          <p:spPr>
            <a:xfrm>
              <a:off x="-1" y="-1"/>
              <a:ext cx="4618897" cy="2629698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DDDDDD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069" tIns="50069" rIns="50069" bIns="50069" numCol="1" anchor="ctr">
              <a:noAutofit/>
            </a:bodyPr>
            <a:lstStyle/>
            <a:p>
              <a:endParaRPr sz="4383"/>
            </a:p>
          </p:txBody>
        </p:sp>
        <p:sp>
          <p:nvSpPr>
            <p:cNvPr id="250" name="Прямоугольник"/>
            <p:cNvSpPr/>
            <p:nvPr/>
          </p:nvSpPr>
          <p:spPr>
            <a:xfrm>
              <a:off x="4672507" y="0"/>
              <a:ext cx="4660183" cy="2629697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DDDDDD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069" tIns="50069" rIns="50069" bIns="50069" numCol="1" anchor="ctr">
              <a:noAutofit/>
            </a:bodyPr>
            <a:lstStyle/>
            <a:p>
              <a:endParaRPr sz="4383"/>
            </a:p>
          </p:txBody>
        </p:sp>
        <p:sp>
          <p:nvSpPr>
            <p:cNvPr id="251" name="Прямоугольник"/>
            <p:cNvSpPr/>
            <p:nvPr/>
          </p:nvSpPr>
          <p:spPr>
            <a:xfrm>
              <a:off x="4685207" y="2681475"/>
              <a:ext cx="4653332" cy="2629697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DDDDDD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069" tIns="50069" rIns="50069" bIns="50069" numCol="1" anchor="ctr">
              <a:noAutofit/>
            </a:bodyPr>
            <a:lstStyle/>
            <a:p>
              <a:endParaRPr sz="4383"/>
            </a:p>
          </p:txBody>
        </p:sp>
      </p:grpSp>
      <p:sp>
        <p:nvSpPr>
          <p:cNvPr id="253" name="Сельскохозяйственные задачи  решаемые с применением беспилотных комплексов"/>
          <p:cNvSpPr txBox="1"/>
          <p:nvPr/>
        </p:nvSpPr>
        <p:spPr>
          <a:xfrm>
            <a:off x="1246997" y="2971009"/>
            <a:ext cx="5189952" cy="944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1" tIns="65021" rIns="65021" bIns="65021">
            <a:spAutoFit/>
          </a:bodyPr>
          <a:lstStyle/>
          <a:p>
            <a:pPr defTabSz="1472125">
              <a:defRPr sz="2000" b="1"/>
            </a:pPr>
            <a:r>
              <a:rPr sz="2435"/>
              <a:t>МОНИТОРИНГ СТРОИТЕЛЬСТВА</a:t>
            </a:r>
          </a:p>
          <a:p>
            <a:pPr>
              <a:lnSpc>
                <a:spcPct val="90000"/>
              </a:lnSpc>
              <a:defRPr sz="1300"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rPr sz="1583"/>
              <a:t>Контроль выполнения работ, учет материалов, контроль земляных работ, выявление изменений</a:t>
            </a:r>
          </a:p>
        </p:txBody>
      </p:sp>
      <p:sp>
        <p:nvSpPr>
          <p:cNvPr id="254" name="Сельскохозяйственные задачи  решаемые с применением беспилотных комплексов"/>
          <p:cNvSpPr txBox="1"/>
          <p:nvPr/>
        </p:nvSpPr>
        <p:spPr>
          <a:xfrm>
            <a:off x="6963612" y="2921002"/>
            <a:ext cx="5736331" cy="1163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1" tIns="65021" rIns="65021" bIns="65021">
            <a:spAutoFit/>
          </a:bodyPr>
          <a:lstStyle/>
          <a:p>
            <a:pPr defTabSz="1472125">
              <a:defRPr sz="2000" b="1"/>
            </a:pPr>
            <a:r>
              <a:rPr sz="2435" dirty="0"/>
              <a:t>МОНИТОРИНГ ТЕПЛОТРАСС</a:t>
            </a:r>
          </a:p>
          <a:p>
            <a:pPr>
              <a:lnSpc>
                <a:spcPct val="90000"/>
              </a:lnSpc>
              <a:defRPr sz="1300"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rPr sz="1583" dirty="0" err="1"/>
              <a:t>Маршрутное</a:t>
            </a:r>
            <a:r>
              <a:rPr sz="1583" dirty="0"/>
              <a:t> </a:t>
            </a:r>
            <a:r>
              <a:rPr sz="1583" dirty="0" err="1"/>
              <a:t>обследование</a:t>
            </a:r>
            <a:r>
              <a:rPr sz="1583" dirty="0"/>
              <a:t>, </a:t>
            </a:r>
            <a:r>
              <a:rPr sz="1583" dirty="0" err="1"/>
              <a:t>обнаружение</a:t>
            </a:r>
            <a:r>
              <a:rPr sz="1583" dirty="0"/>
              <a:t> </a:t>
            </a:r>
            <a:r>
              <a:rPr sz="1583" dirty="0" err="1"/>
              <a:t>протечек</a:t>
            </a:r>
            <a:r>
              <a:rPr sz="1583" dirty="0"/>
              <a:t>, </a:t>
            </a:r>
            <a:br>
              <a:rPr sz="1583" dirty="0"/>
            </a:br>
            <a:r>
              <a:rPr sz="1583" dirty="0" err="1"/>
              <a:t>оценка</a:t>
            </a:r>
            <a:r>
              <a:rPr sz="1583" dirty="0"/>
              <a:t> </a:t>
            </a:r>
            <a:r>
              <a:rPr sz="1583" dirty="0" err="1"/>
              <a:t>состояния</a:t>
            </a:r>
            <a:r>
              <a:rPr sz="1583" dirty="0"/>
              <a:t> </a:t>
            </a:r>
            <a:r>
              <a:rPr sz="1583" dirty="0" err="1"/>
              <a:t>теплоизоляции</a:t>
            </a:r>
            <a:r>
              <a:rPr sz="1583" dirty="0"/>
              <a:t>, </a:t>
            </a:r>
            <a:br>
              <a:rPr sz="1583" dirty="0"/>
            </a:br>
            <a:r>
              <a:rPr sz="1583" dirty="0" err="1"/>
              <a:t>выявление</a:t>
            </a:r>
            <a:r>
              <a:rPr sz="1583" dirty="0"/>
              <a:t> </a:t>
            </a:r>
            <a:r>
              <a:rPr sz="1583" dirty="0" err="1"/>
              <a:t>предаварийных</a:t>
            </a:r>
            <a:r>
              <a:rPr sz="1583" dirty="0"/>
              <a:t> </a:t>
            </a:r>
            <a:r>
              <a:rPr sz="1583" dirty="0" err="1"/>
              <a:t>ситуаций</a:t>
            </a:r>
            <a:endParaRPr sz="1583" dirty="0"/>
          </a:p>
        </p:txBody>
      </p:sp>
      <p:sp>
        <p:nvSpPr>
          <p:cNvPr id="255" name="Прямоугольник"/>
          <p:cNvSpPr/>
          <p:nvPr/>
        </p:nvSpPr>
        <p:spPr>
          <a:xfrm>
            <a:off x="10422820" y="5463483"/>
            <a:ext cx="1663115" cy="392925"/>
          </a:xfrm>
          <a:prstGeom prst="rect">
            <a:avLst/>
          </a:prstGeom>
          <a:solidFill>
            <a:srgbClr val="FFFFFF">
              <a:alpha val="70000"/>
            </a:srgbClr>
          </a:solidFill>
          <a:ln w="12700">
            <a:miter lim="400000"/>
          </a:ln>
        </p:spPr>
        <p:txBody>
          <a:bodyPr lIns="50069" tIns="50069" rIns="50069" bIns="50069" anchor="ctr"/>
          <a:lstStyle/>
          <a:p>
            <a:endParaRPr sz="4383"/>
          </a:p>
        </p:txBody>
      </p:sp>
      <p:sp>
        <p:nvSpPr>
          <p:cNvPr id="256" name="Сельскохозяйственные задачи  решаемые с применением беспилотных комплексов"/>
          <p:cNvSpPr txBox="1"/>
          <p:nvPr/>
        </p:nvSpPr>
        <p:spPr>
          <a:xfrm>
            <a:off x="10328050" y="5463482"/>
            <a:ext cx="1905272" cy="350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1" tIns="65021" rIns="65021" bIns="65021">
            <a:spAutoFit/>
          </a:bodyPr>
          <a:lstStyle>
            <a:lvl1pPr algn="ctr">
              <a:lnSpc>
                <a:spcPct val="90000"/>
              </a:lnSpc>
              <a:defRPr sz="1300">
                <a:latin typeface="Segoe UI Light"/>
                <a:ea typeface="Segoe UI Light"/>
                <a:cs typeface="Segoe UI Light"/>
                <a:sym typeface="Segoe UI Light"/>
              </a:defRPr>
            </a:lvl1pPr>
          </a:lstStyle>
          <a:p>
            <a:r>
              <a:rPr sz="1583"/>
              <a:t>Дубли участков</a:t>
            </a:r>
          </a:p>
        </p:txBody>
      </p:sp>
      <p:sp>
        <p:nvSpPr>
          <p:cNvPr id="257" name="Прямоугольник"/>
          <p:cNvSpPr/>
          <p:nvPr/>
        </p:nvSpPr>
        <p:spPr>
          <a:xfrm>
            <a:off x="6980894" y="5280280"/>
            <a:ext cx="2824047" cy="620238"/>
          </a:xfrm>
          <a:prstGeom prst="rect">
            <a:avLst/>
          </a:prstGeom>
          <a:solidFill>
            <a:srgbClr val="FFFFFF">
              <a:alpha val="70000"/>
            </a:srgbClr>
          </a:solidFill>
          <a:ln w="12700">
            <a:miter lim="400000"/>
          </a:ln>
        </p:spPr>
        <p:txBody>
          <a:bodyPr lIns="50069" tIns="50069" rIns="50069" bIns="50069" anchor="ctr"/>
          <a:lstStyle/>
          <a:p>
            <a:endParaRPr sz="4383"/>
          </a:p>
        </p:txBody>
      </p:sp>
      <p:sp>
        <p:nvSpPr>
          <p:cNvPr id="258" name="Сельскохозяйственные задачи  решаемые с применением беспилотных комплексов"/>
          <p:cNvSpPr txBox="1"/>
          <p:nvPr/>
        </p:nvSpPr>
        <p:spPr>
          <a:xfrm>
            <a:off x="7099425" y="5275641"/>
            <a:ext cx="2586982" cy="569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1" tIns="65021" rIns="65021" bIns="65021">
            <a:spAutoFit/>
          </a:bodyPr>
          <a:lstStyle>
            <a:lvl1pPr algn="ctr">
              <a:lnSpc>
                <a:spcPct val="90000"/>
              </a:lnSpc>
              <a:defRPr sz="1300">
                <a:latin typeface="Segoe UI Light"/>
                <a:ea typeface="Segoe UI Light"/>
                <a:cs typeface="Segoe UI Light"/>
                <a:sym typeface="Segoe UI Light"/>
              </a:defRPr>
            </a:lvl1pPr>
          </a:lstStyle>
          <a:p>
            <a:r>
              <a:rPr sz="1583"/>
              <a:t>Пересечение кадастровых участков</a:t>
            </a:r>
          </a:p>
        </p:txBody>
      </p:sp>
      <p:sp>
        <p:nvSpPr>
          <p:cNvPr id="259" name="Стрелка"/>
          <p:cNvSpPr/>
          <p:nvPr/>
        </p:nvSpPr>
        <p:spPr>
          <a:xfrm rot="21019125">
            <a:off x="8156865" y="4511877"/>
            <a:ext cx="944557" cy="413004"/>
          </a:xfrm>
          <a:prstGeom prst="rightArrow">
            <a:avLst>
              <a:gd name="adj1" fmla="val 32000"/>
              <a:gd name="adj2" fmla="val 146370"/>
            </a:avLst>
          </a:prstGeom>
          <a:solidFill>
            <a:srgbClr val="FFFFFF">
              <a:alpha val="81468"/>
            </a:srgbClr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35000"/>
              </a:srgbClr>
            </a:outerShdw>
          </a:effectLst>
        </p:spPr>
        <p:txBody>
          <a:bodyPr lIns="50069" tIns="50069" rIns="50069" bIns="50069" anchor="ctr"/>
          <a:lstStyle/>
          <a:p>
            <a:endParaRPr sz="4383"/>
          </a:p>
        </p:txBody>
      </p:sp>
      <p:sp>
        <p:nvSpPr>
          <p:cNvPr id="260" name="Стрелка"/>
          <p:cNvSpPr/>
          <p:nvPr/>
        </p:nvSpPr>
        <p:spPr>
          <a:xfrm rot="18784404">
            <a:off x="10741191" y="5078330"/>
            <a:ext cx="585234" cy="210879"/>
          </a:xfrm>
          <a:prstGeom prst="rightArrow">
            <a:avLst>
              <a:gd name="adj1" fmla="val 32000"/>
              <a:gd name="adj2" fmla="val 177614"/>
            </a:avLst>
          </a:prstGeom>
          <a:solidFill>
            <a:srgbClr val="FFFFFF">
              <a:alpha val="81468"/>
            </a:srgbClr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35000"/>
              </a:srgbClr>
            </a:outerShdw>
          </a:effectLst>
        </p:spPr>
        <p:txBody>
          <a:bodyPr lIns="50069" tIns="50069" rIns="50069" bIns="50069" anchor="ctr"/>
          <a:lstStyle/>
          <a:p>
            <a:endParaRPr sz="4383"/>
          </a:p>
        </p:txBody>
      </p:sp>
      <p:sp>
        <p:nvSpPr>
          <p:cNvPr id="261" name="Сельскохозяйственные задачи  решаемые с применением беспилотных комплексов"/>
          <p:cNvSpPr txBox="1"/>
          <p:nvPr/>
        </p:nvSpPr>
        <p:spPr>
          <a:xfrm>
            <a:off x="1231533" y="6242007"/>
            <a:ext cx="5189952" cy="13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1" tIns="65021" rIns="65021" bIns="65021">
            <a:spAutoFit/>
          </a:bodyPr>
          <a:lstStyle/>
          <a:p>
            <a:pPr defTabSz="1472125">
              <a:defRPr sz="2000" b="1"/>
            </a:pPr>
            <a:r>
              <a:rPr sz="2435"/>
              <a:t>МОНИТОРИНГ ПРОМЫШЛЕННЫХ ОБЪЕКТОВ</a:t>
            </a:r>
          </a:p>
          <a:p>
            <a:pPr>
              <a:lnSpc>
                <a:spcPct val="90000"/>
              </a:lnSpc>
              <a:defRPr sz="1300"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rPr sz="1583"/>
              <a:t>Оценка технического состояния, контроль выполнения работ, мониторинг температурного режима</a:t>
            </a:r>
          </a:p>
        </p:txBody>
      </p:sp>
      <p:pic>
        <p:nvPicPr>
          <p:cNvPr id="263" name="Рисунок 29" descr="Рисунок 29"/>
          <p:cNvPicPr>
            <a:picLocks noChangeAspect="1"/>
          </p:cNvPicPr>
          <p:nvPr/>
        </p:nvPicPr>
        <p:blipFill>
          <a:blip r:embed="rId3">
            <a:extLst/>
          </a:blip>
          <a:srcRect l="15294" t="3972" r="15294" b="3535"/>
          <a:stretch>
            <a:fillRect/>
          </a:stretch>
        </p:blipFill>
        <p:spPr>
          <a:xfrm>
            <a:off x="1021190" y="4029559"/>
            <a:ext cx="2905279" cy="20354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rcRect l="19820" t="14821" r="26896"/>
          <a:stretch>
            <a:fillRect/>
          </a:stretch>
        </p:blipFill>
        <p:spPr>
          <a:xfrm>
            <a:off x="3947618" y="4028582"/>
            <a:ext cx="2679196" cy="203682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7" name="Группа"/>
          <p:cNvGrpSpPr/>
          <p:nvPr/>
        </p:nvGrpSpPr>
        <p:grpSpPr>
          <a:xfrm>
            <a:off x="6714707" y="4273423"/>
            <a:ext cx="5653085" cy="1796319"/>
            <a:chOff x="0" y="6400"/>
            <a:chExt cx="4642816" cy="1475296"/>
          </a:xfrm>
        </p:grpSpPr>
        <p:pic>
          <p:nvPicPr>
            <p:cNvPr id="265" name="Picture 7" descr="Picture 7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7836" t="6530" r="17836" b="26416"/>
            <a:stretch>
              <a:fillRect/>
            </a:stretch>
          </p:blipFill>
          <p:spPr>
            <a:xfrm>
              <a:off x="0" y="7578"/>
              <a:ext cx="2306049" cy="14729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6" name="Picture 8" descr="Picture 8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15272" t="5738" r="15729" b="33223"/>
            <a:stretch>
              <a:fillRect/>
            </a:stretch>
          </p:blipFill>
          <p:spPr>
            <a:xfrm>
              <a:off x="2321422" y="6400"/>
              <a:ext cx="2321395" cy="14752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8" name="Сельскохозяйственные задачи  решаемые с применением беспилотных комплексов"/>
          <p:cNvSpPr txBox="1"/>
          <p:nvPr/>
        </p:nvSpPr>
        <p:spPr>
          <a:xfrm>
            <a:off x="6946274" y="6020003"/>
            <a:ext cx="5653085" cy="13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1" tIns="65021" rIns="65021" bIns="65021">
            <a:spAutoFit/>
          </a:bodyPr>
          <a:lstStyle/>
          <a:p>
            <a:pPr defTabSz="1472125">
              <a:defRPr sz="2000" b="1"/>
            </a:pPr>
            <a:r>
              <a:rPr sz="2435"/>
              <a:t>МОНИТОРИНГ ЧРЕЗВЫЧАЙНЫХ СИТУАЦИЙ</a:t>
            </a:r>
          </a:p>
          <a:p>
            <a:pPr>
              <a:lnSpc>
                <a:spcPct val="90000"/>
              </a:lnSpc>
              <a:defRPr sz="1300"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rPr sz="1583"/>
              <a:t>Моделирование затоплений, мониторинг лесных пожаров, поисково-спасательные работы, оценка ущерба</a:t>
            </a:r>
          </a:p>
        </p:txBody>
      </p:sp>
      <p:pic>
        <p:nvPicPr>
          <p:cNvPr id="269" name="Рисунок 36" descr="Рисунок 36"/>
          <p:cNvPicPr>
            <a:picLocks noChangeAspect="1"/>
          </p:cNvPicPr>
          <p:nvPr/>
        </p:nvPicPr>
        <p:blipFill>
          <a:blip r:embed="rId7">
            <a:extLst/>
          </a:blip>
          <a:srcRect l="2136" t="3740" r="3139" b="14862"/>
          <a:stretch>
            <a:fillRect/>
          </a:stretch>
        </p:blipFill>
        <p:spPr>
          <a:xfrm>
            <a:off x="1021171" y="7589865"/>
            <a:ext cx="2873857" cy="17467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Picture 2" descr="Picture 2"/>
          <p:cNvPicPr>
            <a:picLocks noChangeAspect="1"/>
          </p:cNvPicPr>
          <p:nvPr/>
        </p:nvPicPr>
        <p:blipFill>
          <a:blip r:embed="rId8">
            <a:extLst/>
          </a:blip>
          <a:srcRect l="3736" t="8938" b="19640"/>
          <a:stretch>
            <a:fillRect/>
          </a:stretch>
        </p:blipFill>
        <p:spPr>
          <a:xfrm>
            <a:off x="3924429" y="7583825"/>
            <a:ext cx="2707525" cy="1751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Рисунок 41" descr="Рисунок 41"/>
          <p:cNvPicPr>
            <a:picLocks noChangeAspect="1"/>
          </p:cNvPicPr>
          <p:nvPr/>
        </p:nvPicPr>
        <p:blipFill>
          <a:blip r:embed="rId9">
            <a:extLst/>
          </a:blip>
          <a:srcRect l="14915" t="29903" r="18948" b="14626"/>
          <a:stretch>
            <a:fillRect/>
          </a:stretch>
        </p:blipFill>
        <p:spPr>
          <a:xfrm>
            <a:off x="6717079" y="7584574"/>
            <a:ext cx="2718459" cy="17482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Рисунок 42" descr="Рисунок 42"/>
          <p:cNvPicPr>
            <a:picLocks noChangeAspect="1"/>
          </p:cNvPicPr>
          <p:nvPr/>
        </p:nvPicPr>
        <p:blipFill>
          <a:blip r:embed="rId10">
            <a:extLst/>
          </a:blip>
          <a:srcRect l="9983" t="16745" r="20046" b="21140"/>
          <a:stretch>
            <a:fillRect/>
          </a:stretch>
        </p:blipFill>
        <p:spPr>
          <a:xfrm>
            <a:off x="9467763" y="7584341"/>
            <a:ext cx="2897125" cy="1733074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Сельскохозяйственные задачи  решаемые с применением беспилотных комплексов">
            <a:extLst>
              <a:ext uri="{FF2B5EF4-FFF2-40B4-BE49-F238E27FC236}">
                <a16:creationId xmlns:a16="http://schemas.microsoft.com/office/drawing/2014/main" id="{EA54C1E5-EA7D-4B34-8C41-622C83499F22}"/>
              </a:ext>
            </a:extLst>
          </p:cNvPr>
          <p:cNvSpPr txBox="1"/>
          <p:nvPr/>
        </p:nvSpPr>
        <p:spPr>
          <a:xfrm>
            <a:off x="972000" y="1764000"/>
            <a:ext cx="11806453" cy="693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5020" tIns="65020" rIns="65020" bIns="65020">
            <a:spAutoFit/>
          </a:bodyPr>
          <a:lstStyle>
            <a:lvl1pPr defTabSz="1209038">
              <a:defRPr sz="30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algn="l"/>
            <a:r>
              <a:rPr lang="ru-RU" sz="3653" dirty="0"/>
              <a:t>Применение результатов аэрофотосъемки</a:t>
            </a:r>
            <a:endParaRPr sz="3653" dirty="0"/>
          </a:p>
        </p:txBody>
      </p:sp>
      <p:sp>
        <p:nvSpPr>
          <p:cNvPr id="33" name="Shape 237">
            <a:extLst>
              <a:ext uri="{FF2B5EF4-FFF2-40B4-BE49-F238E27FC236}">
                <a16:creationId xmlns:a16="http://schemas.microsoft.com/office/drawing/2014/main" id="{38C37D19-B431-4FD8-A7AF-D12CAD89DFB7}"/>
              </a:ext>
            </a:extLst>
          </p:cNvPr>
          <p:cNvSpPr/>
          <p:nvPr/>
        </p:nvSpPr>
        <p:spPr>
          <a:xfrm rot="16200000">
            <a:off x="11236242" y="7304362"/>
            <a:ext cx="2439096" cy="412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5636" tIns="55636" rIns="55636" bIns="55636">
            <a:normAutofit/>
          </a:bodyPr>
          <a:lstStyle/>
          <a:p>
            <a:pPr algn="just" defTabSz="500725">
              <a:lnSpc>
                <a:spcPct val="120000"/>
              </a:lnSpc>
              <a:defRPr sz="1300">
                <a:latin typeface="Calibri"/>
                <a:ea typeface="Calibri"/>
                <a:cs typeface="Calibri"/>
                <a:sym typeface="Calibri"/>
              </a:defRPr>
            </a:pPr>
            <a:r>
              <a:rPr sz="1424" dirty="0">
                <a:solidFill>
                  <a:srgbClr val="F57134"/>
                </a:solidFill>
              </a:rPr>
              <a:t>www.aviarobots.ru</a:t>
            </a:r>
            <a:r>
              <a:rPr lang="ru-RU" sz="1424" dirty="0">
                <a:solidFill>
                  <a:srgbClr val="F57134"/>
                </a:solidFill>
              </a:rPr>
              <a:t>	</a:t>
            </a:r>
            <a:endParaRPr sz="1424" dirty="0"/>
          </a:p>
        </p:txBody>
      </p:sp>
      <p:pic>
        <p:nvPicPr>
          <p:cNvPr id="34" name="pasted-image.pdf" descr="pasted-image.pdf">
            <a:extLst>
              <a:ext uri="{FF2B5EF4-FFF2-40B4-BE49-F238E27FC236}">
                <a16:creationId xmlns:a16="http://schemas.microsoft.com/office/drawing/2014/main" id="{1D764500-D2CD-490F-8DF5-5B5769F167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/>
          </a:blip>
          <a:srcRect/>
          <a:stretch>
            <a:fillRect/>
          </a:stretch>
        </p:blipFill>
        <p:spPr>
          <a:xfrm>
            <a:off x="881923" y="654845"/>
            <a:ext cx="2751572" cy="63347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Создание 3D и электронных карт полей;…"/>
          <p:cNvSpPr txBox="1"/>
          <p:nvPr/>
        </p:nvSpPr>
        <p:spPr>
          <a:xfrm>
            <a:off x="972000" y="2802325"/>
            <a:ext cx="11558231" cy="51805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5020" tIns="65020" rIns="65020" bIns="65020">
            <a:spAutoFit/>
          </a:bodyPr>
          <a:lstStyle/>
          <a:p>
            <a:pPr marL="195327" indent="-195327" algn="just" defTabSz="1472125">
              <a:lnSpc>
                <a:spcPct val="140000"/>
              </a:lnSpc>
              <a:spcBef>
                <a:spcPts val="365"/>
              </a:spcBef>
              <a:buClr>
                <a:srgbClr val="FF9300"/>
              </a:buClr>
              <a:buSzPct val="100000"/>
              <a:buChar char="•"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sz="2000" dirty="0"/>
              <a:t>получение согласований и разрешений для выполнения аэрофотосъемочных работ;</a:t>
            </a:r>
          </a:p>
          <a:p>
            <a:pPr marL="195327" indent="-195327" algn="just" defTabSz="1472125">
              <a:lnSpc>
                <a:spcPct val="140000"/>
              </a:lnSpc>
              <a:spcBef>
                <a:spcPts val="365"/>
              </a:spcBef>
              <a:buClr>
                <a:srgbClr val="FF9300"/>
              </a:buClr>
              <a:buSzPct val="100000"/>
              <a:buFontTx/>
              <a:buChar char="•"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sz="2000" dirty="0">
                <a:latin typeface="Open Sans Light"/>
                <a:sym typeface="Open Sans Light"/>
              </a:rPr>
              <a:t>запрос координат исходных пунктов государственной геодезической сети и постоянно действующих референцных (базовых) станций в районе работ, а также сведений ЕГРН;</a:t>
            </a:r>
          </a:p>
          <a:p>
            <a:pPr marL="195327" indent="-195327" algn="just" defTabSz="1472125">
              <a:lnSpc>
                <a:spcPct val="140000"/>
              </a:lnSpc>
              <a:spcBef>
                <a:spcPts val="365"/>
              </a:spcBef>
              <a:buClr>
                <a:srgbClr val="FF9300"/>
              </a:buClr>
              <a:buSzPct val="100000"/>
              <a:buFontTx/>
              <a:buChar char="•"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sz="2000" dirty="0">
                <a:latin typeface="Open Sans Light"/>
                <a:sym typeface="Open Sans Light"/>
              </a:rPr>
              <a:t>обследование пунктов государственной геодезической сети;</a:t>
            </a:r>
          </a:p>
          <a:p>
            <a:pPr marL="195327" indent="-195327" algn="just" defTabSz="1472125">
              <a:lnSpc>
                <a:spcPct val="140000"/>
              </a:lnSpc>
              <a:spcBef>
                <a:spcPts val="365"/>
              </a:spcBef>
              <a:buClr>
                <a:srgbClr val="FF9300"/>
              </a:buClr>
              <a:buSzPct val="100000"/>
              <a:buFontTx/>
              <a:buChar char="•"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sz="2000" dirty="0">
                <a:latin typeface="Open Sans Light"/>
                <a:sym typeface="Open Sans Light"/>
              </a:rPr>
              <a:t>подготовка планово-высотного обоснования (в т.ч. маркирование и координирование опорных/контрольных точек, определение координат базовых станций на объекте работ);</a:t>
            </a:r>
          </a:p>
          <a:p>
            <a:pPr marL="195327" indent="-195327" algn="just" defTabSz="1472125">
              <a:lnSpc>
                <a:spcPct val="140000"/>
              </a:lnSpc>
              <a:spcBef>
                <a:spcPts val="365"/>
              </a:spcBef>
              <a:buClr>
                <a:srgbClr val="FF9300"/>
              </a:buClr>
              <a:buSzPct val="100000"/>
              <a:buFontTx/>
              <a:buChar char="•"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sz="2000" dirty="0">
                <a:latin typeface="Open Sans Light"/>
                <a:sym typeface="Open Sans Light"/>
              </a:rPr>
              <a:t>цифровая аэрофотосъёмка с применением беспилотных авиационных систем;</a:t>
            </a:r>
          </a:p>
          <a:p>
            <a:pPr marL="195327" indent="-195327" algn="just" defTabSz="1472125">
              <a:lnSpc>
                <a:spcPct val="140000"/>
              </a:lnSpc>
              <a:spcBef>
                <a:spcPts val="365"/>
              </a:spcBef>
              <a:buClr>
                <a:srgbClr val="FF9300"/>
              </a:buClr>
              <a:buSzPct val="100000"/>
              <a:buFontTx/>
              <a:buChar char="•"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sz="2000" dirty="0">
                <a:latin typeface="Open Sans Light"/>
                <a:sym typeface="Open Sans Light"/>
              </a:rPr>
              <a:t>экспертиза аэрофотоснимков в штабе военного округа с целью установления грифа материалов;</a:t>
            </a:r>
          </a:p>
          <a:p>
            <a:pPr marL="195327" indent="-195327" algn="just" defTabSz="1472125">
              <a:lnSpc>
                <a:spcPct val="140000"/>
              </a:lnSpc>
              <a:spcBef>
                <a:spcPts val="365"/>
              </a:spcBef>
              <a:buClr>
                <a:srgbClr val="FF9300"/>
              </a:buClr>
              <a:buSzPct val="100000"/>
              <a:buFontTx/>
              <a:buChar char="•"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sz="2000" dirty="0">
                <a:latin typeface="Open Sans Light"/>
                <a:sym typeface="Open Sans Light"/>
              </a:rPr>
              <a:t>формирование необходимого результата работ на основе аэрофотосъемочных материалов;</a:t>
            </a:r>
          </a:p>
          <a:p>
            <a:pPr marL="195327" indent="-195327" algn="just" defTabSz="1472125">
              <a:lnSpc>
                <a:spcPct val="140000"/>
              </a:lnSpc>
              <a:spcBef>
                <a:spcPts val="365"/>
              </a:spcBef>
              <a:buClr>
                <a:srgbClr val="FF9300"/>
              </a:buClr>
              <a:buSzPct val="100000"/>
              <a:buFontTx/>
              <a:buChar char="•"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sz="2000" dirty="0">
                <a:latin typeface="Open Sans Light"/>
                <a:sym typeface="Open Sans Light"/>
              </a:rPr>
              <a:t>формирование отчета</a:t>
            </a:r>
          </a:p>
        </p:txBody>
      </p:sp>
      <p:sp>
        <p:nvSpPr>
          <p:cNvPr id="13" name="Сельскохозяйственные задачи  решаемые с применением беспилотных комплексов">
            <a:extLst>
              <a:ext uri="{FF2B5EF4-FFF2-40B4-BE49-F238E27FC236}">
                <a16:creationId xmlns:a16="http://schemas.microsoft.com/office/drawing/2014/main" id="{642E79EE-9806-4CCB-A021-288E39C24B6E}"/>
              </a:ext>
            </a:extLst>
          </p:cNvPr>
          <p:cNvSpPr txBox="1"/>
          <p:nvPr/>
        </p:nvSpPr>
        <p:spPr>
          <a:xfrm>
            <a:off x="972000" y="1764000"/>
            <a:ext cx="11806453" cy="693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5020" tIns="65020" rIns="65020" bIns="65020">
            <a:spAutoFit/>
          </a:bodyPr>
          <a:lstStyle>
            <a:lvl1pPr defTabSz="1209038">
              <a:defRPr sz="30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algn="l"/>
            <a:r>
              <a:rPr lang="ru-RU" sz="3653" dirty="0"/>
              <a:t>Технология выполнения работ</a:t>
            </a:r>
            <a:endParaRPr sz="3653" dirty="0"/>
          </a:p>
        </p:txBody>
      </p:sp>
      <p:sp>
        <p:nvSpPr>
          <p:cNvPr id="14" name="Shape 237">
            <a:extLst>
              <a:ext uri="{FF2B5EF4-FFF2-40B4-BE49-F238E27FC236}">
                <a16:creationId xmlns:a16="http://schemas.microsoft.com/office/drawing/2014/main" id="{C53BB68C-DCB5-4A85-A04C-0FEFCFB2115B}"/>
              </a:ext>
            </a:extLst>
          </p:cNvPr>
          <p:cNvSpPr/>
          <p:nvPr/>
        </p:nvSpPr>
        <p:spPr>
          <a:xfrm rot="16200000">
            <a:off x="11236242" y="7304362"/>
            <a:ext cx="2439096" cy="412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5636" tIns="55636" rIns="55636" bIns="55636">
            <a:normAutofit/>
          </a:bodyPr>
          <a:lstStyle/>
          <a:p>
            <a:pPr algn="just" defTabSz="500725">
              <a:lnSpc>
                <a:spcPct val="120000"/>
              </a:lnSpc>
              <a:defRPr sz="1300">
                <a:latin typeface="Calibri"/>
                <a:ea typeface="Calibri"/>
                <a:cs typeface="Calibri"/>
                <a:sym typeface="Calibri"/>
              </a:defRPr>
            </a:pPr>
            <a:r>
              <a:rPr sz="1424" dirty="0">
                <a:solidFill>
                  <a:srgbClr val="F57134"/>
                </a:solidFill>
              </a:rPr>
              <a:t>www.aviarobots.ru</a:t>
            </a:r>
            <a:r>
              <a:rPr lang="ru-RU" sz="1424" dirty="0">
                <a:solidFill>
                  <a:srgbClr val="F57134"/>
                </a:solidFill>
              </a:rPr>
              <a:t>	</a:t>
            </a:r>
            <a:endParaRPr sz="1424" dirty="0"/>
          </a:p>
        </p:txBody>
      </p:sp>
      <p:pic>
        <p:nvPicPr>
          <p:cNvPr id="15" name="pasted-image.pdf" descr="pasted-image.pdf">
            <a:extLst>
              <a:ext uri="{FF2B5EF4-FFF2-40B4-BE49-F238E27FC236}">
                <a16:creationId xmlns:a16="http://schemas.microsoft.com/office/drawing/2014/main" id="{3D111BDE-01BB-4109-B8D4-366F93CEB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881923" y="654845"/>
            <a:ext cx="2751572" cy="63347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285991970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1899</TotalTime>
  <Words>2123</Words>
  <Application>Microsoft Office PowerPoint</Application>
  <PresentationFormat>Произвольный</PresentationFormat>
  <Paragraphs>294</Paragraphs>
  <Slides>21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2" baseType="lpstr">
      <vt:lpstr>Arial</vt:lpstr>
      <vt:lpstr>Calibri</vt:lpstr>
      <vt:lpstr>Helvetica</vt:lpstr>
      <vt:lpstr>Helvetica Light</vt:lpstr>
      <vt:lpstr>Helvetica Neue</vt:lpstr>
      <vt:lpstr>Open Sans Light</vt:lpstr>
      <vt:lpstr>Open Sans Semibold</vt:lpstr>
      <vt:lpstr>Segoe UI Light</vt:lpstr>
      <vt:lpstr>Times</vt:lpstr>
      <vt:lpstr>Times New Roman</vt:lpstr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Аsus</dc:creator>
  <cp:lastModifiedBy>Артем котов</cp:lastModifiedBy>
  <cp:revision>160</cp:revision>
  <dcterms:modified xsi:type="dcterms:W3CDTF">2019-06-05T10:12:16Z</dcterms:modified>
</cp:coreProperties>
</file>